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15" r:id="rId1"/>
  </p:sldMasterIdLst>
  <p:notesMasterIdLst>
    <p:notesMasterId r:id="rId22"/>
  </p:notesMasterIdLst>
  <p:sldIdLst>
    <p:sldId id="284" r:id="rId2"/>
    <p:sldId id="260" r:id="rId3"/>
    <p:sldId id="336" r:id="rId4"/>
    <p:sldId id="261" r:id="rId5"/>
    <p:sldId id="340" r:id="rId6"/>
    <p:sldId id="263" r:id="rId7"/>
    <p:sldId id="262" r:id="rId8"/>
    <p:sldId id="282" r:id="rId9"/>
    <p:sldId id="264" r:id="rId10"/>
    <p:sldId id="265" r:id="rId11"/>
    <p:sldId id="272" r:id="rId12"/>
    <p:sldId id="339" r:id="rId13"/>
    <p:sldId id="268" r:id="rId14"/>
    <p:sldId id="341" r:id="rId15"/>
    <p:sldId id="271" r:id="rId16"/>
    <p:sldId id="333" r:id="rId17"/>
    <p:sldId id="334" r:id="rId18"/>
    <p:sldId id="337" r:id="rId19"/>
    <p:sldId id="338" r:id="rId20"/>
    <p:sldId id="25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7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C61"/>
    <a:srgbClr val="CCDFD6"/>
    <a:srgbClr val="D9EC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6923"/>
  </p:normalViewPr>
  <p:slideViewPr>
    <p:cSldViewPr snapToGrid="0" snapToObjects="1" showGuides="1">
      <p:cViewPr varScale="1">
        <p:scale>
          <a:sx n="106" d="100"/>
          <a:sy n="106" d="100"/>
        </p:scale>
        <p:origin x="3176" y="184"/>
      </p:cViewPr>
      <p:guideLst>
        <p:guide orient="horz" pos="2208"/>
        <p:guide pos="3792"/>
      </p:guideLst>
    </p:cSldViewPr>
  </p:slideViewPr>
  <p:notesTextViewPr>
    <p:cViewPr>
      <p:scale>
        <a:sx n="1" d="1"/>
        <a:sy n="1" d="1"/>
      </p:scale>
      <p:origin x="0" y="0"/>
    </p:cViewPr>
  </p:notesTextViewPr>
  <p:notesViewPr>
    <p:cSldViewPr snapToGrid="0" snapToObjects="1" showGuides="1">
      <p:cViewPr varScale="1">
        <p:scale>
          <a:sx n="110" d="100"/>
          <a:sy n="110" d="100"/>
        </p:scale>
        <p:origin x="410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image" Target="../media/image11.pn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diagrams/_rels/data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image" Target="../media/image11.pn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image" Target="../media/image11.pn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image" Target="../media/image11.pn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E18562-82E1-C141-897B-5734C3B1D57E}"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6A45AD5A-53A8-824D-A52E-0E86A2B1F331}">
      <dgm:prSet phldrT="[Text]"/>
      <dgm:spPr>
        <a:noFill/>
      </dgm:spPr>
      <dgm:t>
        <a:bodyPr/>
        <a:lstStyle/>
        <a:p>
          <a:r>
            <a:rPr lang="en-US" dirty="0"/>
            <a:t>Applications</a:t>
          </a:r>
        </a:p>
      </dgm:t>
    </dgm:pt>
    <dgm:pt modelId="{9953A308-486E-5F4A-821E-998035996BBD}" type="parTrans" cxnId="{EE1BC84D-3219-4C41-8F20-905E688152FB}">
      <dgm:prSet/>
      <dgm:spPr/>
      <dgm:t>
        <a:bodyPr/>
        <a:lstStyle/>
        <a:p>
          <a:endParaRPr lang="en-US"/>
        </a:p>
      </dgm:t>
    </dgm:pt>
    <dgm:pt modelId="{9093B176-7FA0-044A-9C3C-9CD35A6C8B25}" type="sibTrans" cxnId="{EE1BC84D-3219-4C41-8F20-905E688152FB}">
      <dgm:prSet/>
      <dgm:spPr/>
      <dgm:t>
        <a:bodyPr/>
        <a:lstStyle/>
        <a:p>
          <a:endParaRPr lang="en-US"/>
        </a:p>
      </dgm:t>
    </dgm:pt>
    <dgm:pt modelId="{409188DB-3C85-5A48-9142-D2383BDA0B77}">
      <dgm:prSet phldrT="[Text]"/>
      <dgm:spPr>
        <a:noFill/>
      </dgm:spPr>
      <dgm:t>
        <a:bodyPr/>
        <a:lstStyle/>
        <a:p>
          <a:r>
            <a:rPr lang="en-US" dirty="0"/>
            <a:t>Operating System</a:t>
          </a:r>
        </a:p>
      </dgm:t>
    </dgm:pt>
    <dgm:pt modelId="{649D2C83-10CA-CF4C-BD70-CDD294D54CA2}" type="parTrans" cxnId="{69938470-9421-E347-888D-60999F5C7961}">
      <dgm:prSet/>
      <dgm:spPr/>
      <dgm:t>
        <a:bodyPr/>
        <a:lstStyle/>
        <a:p>
          <a:endParaRPr lang="en-US"/>
        </a:p>
      </dgm:t>
    </dgm:pt>
    <dgm:pt modelId="{B66E732F-D2FE-0343-A42B-FD09C94E475B}" type="sibTrans" cxnId="{69938470-9421-E347-888D-60999F5C7961}">
      <dgm:prSet/>
      <dgm:spPr/>
      <dgm:t>
        <a:bodyPr/>
        <a:lstStyle/>
        <a:p>
          <a:endParaRPr lang="en-US"/>
        </a:p>
      </dgm:t>
    </dgm:pt>
    <dgm:pt modelId="{4141A0AE-804C-B04F-B5B7-65517C0E5750}">
      <dgm:prSet phldrT="[Text]"/>
      <dgm:spPr>
        <a:noFill/>
      </dgm:spPr>
      <dgm:t>
        <a:bodyPr/>
        <a:lstStyle/>
        <a:p>
          <a:r>
            <a:rPr lang="en-US" dirty="0"/>
            <a:t>Hypervisor</a:t>
          </a:r>
        </a:p>
      </dgm:t>
    </dgm:pt>
    <dgm:pt modelId="{B3FF2A9C-7872-534D-B3FF-D6AE3771EF18}" type="parTrans" cxnId="{C86FBFB6-5573-9746-899B-8634DC2D6938}">
      <dgm:prSet/>
      <dgm:spPr/>
      <dgm:t>
        <a:bodyPr/>
        <a:lstStyle/>
        <a:p>
          <a:endParaRPr lang="en-US"/>
        </a:p>
      </dgm:t>
    </dgm:pt>
    <dgm:pt modelId="{2F0FCD16-FFEA-4A4B-B343-757E922E4DD1}" type="sibTrans" cxnId="{C86FBFB6-5573-9746-899B-8634DC2D6938}">
      <dgm:prSet/>
      <dgm:spPr/>
      <dgm:t>
        <a:bodyPr/>
        <a:lstStyle/>
        <a:p>
          <a:endParaRPr lang="en-US"/>
        </a:p>
      </dgm:t>
    </dgm:pt>
    <dgm:pt modelId="{4E54F6A1-8A90-C24C-902C-66B152B2902D}">
      <dgm:prSet/>
      <dgm:spPr>
        <a:noFill/>
      </dgm:spPr>
      <dgm:t>
        <a:bodyPr/>
        <a:lstStyle/>
        <a:p>
          <a:r>
            <a:rPr lang="en-US" dirty="0"/>
            <a:t>Firmware</a:t>
          </a:r>
        </a:p>
      </dgm:t>
    </dgm:pt>
    <dgm:pt modelId="{F090CF26-0652-774D-B571-4E79B3EE3E31}" type="parTrans" cxnId="{EEDA3A24-3D20-7247-B4EB-35837992805E}">
      <dgm:prSet/>
      <dgm:spPr/>
      <dgm:t>
        <a:bodyPr/>
        <a:lstStyle/>
        <a:p>
          <a:endParaRPr lang="en-US"/>
        </a:p>
      </dgm:t>
    </dgm:pt>
    <dgm:pt modelId="{EC822745-C71F-4942-988A-D2B1C750B039}" type="sibTrans" cxnId="{EEDA3A24-3D20-7247-B4EB-35837992805E}">
      <dgm:prSet/>
      <dgm:spPr/>
      <dgm:t>
        <a:bodyPr/>
        <a:lstStyle/>
        <a:p>
          <a:endParaRPr lang="en-US"/>
        </a:p>
      </dgm:t>
    </dgm:pt>
    <dgm:pt modelId="{0A9FEBA4-C5E1-8A40-B160-4992C587B10E}">
      <dgm:prSet/>
      <dgm:spPr>
        <a:noFill/>
      </dgm:spPr>
      <dgm:t>
        <a:bodyPr/>
        <a:lstStyle/>
        <a:p>
          <a:r>
            <a:rPr lang="en-US" dirty="0"/>
            <a:t>Hardware</a:t>
          </a:r>
        </a:p>
      </dgm:t>
    </dgm:pt>
    <dgm:pt modelId="{EA18032F-090E-DC40-8DB5-B6359A5B4146}" type="parTrans" cxnId="{A4D468B6-D0C1-3E4B-8DE9-347B491911AE}">
      <dgm:prSet/>
      <dgm:spPr/>
      <dgm:t>
        <a:bodyPr/>
        <a:lstStyle/>
        <a:p>
          <a:endParaRPr lang="en-US"/>
        </a:p>
      </dgm:t>
    </dgm:pt>
    <dgm:pt modelId="{475331FB-9D01-3348-9226-8B0A3A79E9A0}" type="sibTrans" cxnId="{A4D468B6-D0C1-3E4B-8DE9-347B491911AE}">
      <dgm:prSet/>
      <dgm:spPr/>
      <dgm:t>
        <a:bodyPr/>
        <a:lstStyle/>
        <a:p>
          <a:endParaRPr lang="en-US"/>
        </a:p>
      </dgm:t>
    </dgm:pt>
    <dgm:pt modelId="{B645157C-AD24-7A46-A5E1-2D850812B306}" type="pres">
      <dgm:prSet presAssocID="{2CE18562-82E1-C141-897B-5734C3B1D57E}" presName="Name0" presStyleCnt="0">
        <dgm:presLayoutVars>
          <dgm:chPref val="1"/>
          <dgm:dir/>
          <dgm:animOne val="branch"/>
          <dgm:animLvl val="lvl"/>
          <dgm:resizeHandles/>
        </dgm:presLayoutVars>
      </dgm:prSet>
      <dgm:spPr/>
    </dgm:pt>
    <dgm:pt modelId="{6E374E8E-AC09-0A47-A502-A3E81540C4DF}" type="pres">
      <dgm:prSet presAssocID="{6A45AD5A-53A8-824D-A52E-0E86A2B1F331}" presName="vertOne" presStyleCnt="0"/>
      <dgm:spPr/>
    </dgm:pt>
    <dgm:pt modelId="{F1B78831-1F58-7745-83C3-F68A641EE5F9}" type="pres">
      <dgm:prSet presAssocID="{6A45AD5A-53A8-824D-A52E-0E86A2B1F331}" presName="txOne" presStyleLbl="node0" presStyleIdx="0" presStyleCnt="1">
        <dgm:presLayoutVars>
          <dgm:chPref val="3"/>
        </dgm:presLayoutVars>
      </dgm:prSet>
      <dgm:spPr/>
    </dgm:pt>
    <dgm:pt modelId="{DFD53EF8-4295-3D4C-B879-A19AB715DDE1}" type="pres">
      <dgm:prSet presAssocID="{6A45AD5A-53A8-824D-A52E-0E86A2B1F331}" presName="parTransOne" presStyleCnt="0"/>
      <dgm:spPr/>
    </dgm:pt>
    <dgm:pt modelId="{AD76FF16-006D-B646-9A9F-A62EA34002E0}" type="pres">
      <dgm:prSet presAssocID="{6A45AD5A-53A8-824D-A52E-0E86A2B1F331}" presName="horzOne" presStyleCnt="0"/>
      <dgm:spPr/>
    </dgm:pt>
    <dgm:pt modelId="{288E8F66-7C87-4D4D-8573-EB6271355942}" type="pres">
      <dgm:prSet presAssocID="{409188DB-3C85-5A48-9142-D2383BDA0B77}" presName="vertTwo" presStyleCnt="0"/>
      <dgm:spPr/>
    </dgm:pt>
    <dgm:pt modelId="{ED6A7B46-7638-E646-B22A-2EE68A972930}" type="pres">
      <dgm:prSet presAssocID="{409188DB-3C85-5A48-9142-D2383BDA0B77}" presName="txTwo" presStyleLbl="node2" presStyleIdx="0" presStyleCnt="1">
        <dgm:presLayoutVars>
          <dgm:chPref val="3"/>
        </dgm:presLayoutVars>
      </dgm:prSet>
      <dgm:spPr/>
    </dgm:pt>
    <dgm:pt modelId="{8CFF3CDA-FB18-0D45-9227-37EF554D6B9D}" type="pres">
      <dgm:prSet presAssocID="{409188DB-3C85-5A48-9142-D2383BDA0B77}" presName="parTransTwo" presStyleCnt="0"/>
      <dgm:spPr/>
    </dgm:pt>
    <dgm:pt modelId="{71EDE995-00EC-0C48-AA67-53DBC9ED734E}" type="pres">
      <dgm:prSet presAssocID="{409188DB-3C85-5A48-9142-D2383BDA0B77}" presName="horzTwo" presStyleCnt="0"/>
      <dgm:spPr/>
    </dgm:pt>
    <dgm:pt modelId="{68B00BC2-BF36-B545-A796-5AC3585B511C}" type="pres">
      <dgm:prSet presAssocID="{4141A0AE-804C-B04F-B5B7-65517C0E5750}" presName="vertThree" presStyleCnt="0"/>
      <dgm:spPr/>
    </dgm:pt>
    <dgm:pt modelId="{49FB4BF1-1375-0D4F-BC49-B906F14A9544}" type="pres">
      <dgm:prSet presAssocID="{4141A0AE-804C-B04F-B5B7-65517C0E5750}" presName="txThree" presStyleLbl="node3" presStyleIdx="0" presStyleCnt="1" custLinFactNeighborX="-49" custLinFactNeighborY="2502">
        <dgm:presLayoutVars>
          <dgm:chPref val="3"/>
        </dgm:presLayoutVars>
      </dgm:prSet>
      <dgm:spPr/>
    </dgm:pt>
    <dgm:pt modelId="{41737921-97ED-FC41-93D2-C307BA2B56C7}" type="pres">
      <dgm:prSet presAssocID="{4141A0AE-804C-B04F-B5B7-65517C0E5750}" presName="parTransThree" presStyleCnt="0"/>
      <dgm:spPr/>
    </dgm:pt>
    <dgm:pt modelId="{A0A99F97-332A-4A4E-9DE2-33B34E025DBC}" type="pres">
      <dgm:prSet presAssocID="{4141A0AE-804C-B04F-B5B7-65517C0E5750}" presName="horzThree" presStyleCnt="0"/>
      <dgm:spPr/>
    </dgm:pt>
    <dgm:pt modelId="{9F5988EE-5F16-A441-9044-6EEB189B41C3}" type="pres">
      <dgm:prSet presAssocID="{4E54F6A1-8A90-C24C-902C-66B152B2902D}" presName="vertFour" presStyleCnt="0">
        <dgm:presLayoutVars>
          <dgm:chPref val="3"/>
        </dgm:presLayoutVars>
      </dgm:prSet>
      <dgm:spPr/>
    </dgm:pt>
    <dgm:pt modelId="{6CD86A9E-E920-9C42-B5D8-E07298A0753C}" type="pres">
      <dgm:prSet presAssocID="{4E54F6A1-8A90-C24C-902C-66B152B2902D}" presName="txFour" presStyleLbl="node4" presStyleIdx="0" presStyleCnt="2" custLinFactNeighborY="0">
        <dgm:presLayoutVars>
          <dgm:chPref val="3"/>
        </dgm:presLayoutVars>
      </dgm:prSet>
      <dgm:spPr/>
    </dgm:pt>
    <dgm:pt modelId="{A203F49C-C1DD-1A4C-8A6F-1722D566F3BE}" type="pres">
      <dgm:prSet presAssocID="{4E54F6A1-8A90-C24C-902C-66B152B2902D}" presName="parTransFour" presStyleCnt="0"/>
      <dgm:spPr/>
    </dgm:pt>
    <dgm:pt modelId="{92EC5536-FBE9-DA43-9F67-B48BF8A9FCB3}" type="pres">
      <dgm:prSet presAssocID="{4E54F6A1-8A90-C24C-902C-66B152B2902D}" presName="horzFour" presStyleCnt="0"/>
      <dgm:spPr/>
    </dgm:pt>
    <dgm:pt modelId="{E507CE4D-33A4-AE4E-A672-062B2F4FAA46}" type="pres">
      <dgm:prSet presAssocID="{0A9FEBA4-C5E1-8A40-B160-4992C587B10E}" presName="vertFour" presStyleCnt="0">
        <dgm:presLayoutVars>
          <dgm:chPref val="3"/>
        </dgm:presLayoutVars>
      </dgm:prSet>
      <dgm:spPr/>
    </dgm:pt>
    <dgm:pt modelId="{364E31E8-D247-2E48-A38C-63DE6A245E26}" type="pres">
      <dgm:prSet presAssocID="{0A9FEBA4-C5E1-8A40-B160-4992C587B10E}" presName="txFour" presStyleLbl="node4" presStyleIdx="1" presStyleCnt="2" custLinFactNeighborY="0">
        <dgm:presLayoutVars>
          <dgm:chPref val="3"/>
        </dgm:presLayoutVars>
      </dgm:prSet>
      <dgm:spPr/>
    </dgm:pt>
    <dgm:pt modelId="{18BC844D-2BFB-C14A-8FC1-12600BE4A379}" type="pres">
      <dgm:prSet presAssocID="{0A9FEBA4-C5E1-8A40-B160-4992C587B10E}" presName="horzFour" presStyleCnt="0"/>
      <dgm:spPr/>
    </dgm:pt>
  </dgm:ptLst>
  <dgm:cxnLst>
    <dgm:cxn modelId="{EEDA3A24-3D20-7247-B4EB-35837992805E}" srcId="{4141A0AE-804C-B04F-B5B7-65517C0E5750}" destId="{4E54F6A1-8A90-C24C-902C-66B152B2902D}" srcOrd="0" destOrd="0" parTransId="{F090CF26-0652-774D-B571-4E79B3EE3E31}" sibTransId="{EC822745-C71F-4942-988A-D2B1C750B039}"/>
    <dgm:cxn modelId="{1E636A36-8435-6740-A1D3-3B7E1F439919}" type="presOf" srcId="{4E54F6A1-8A90-C24C-902C-66B152B2902D}" destId="{6CD86A9E-E920-9C42-B5D8-E07298A0753C}" srcOrd="0" destOrd="0" presId="urn:microsoft.com/office/officeart/2005/8/layout/hierarchy4"/>
    <dgm:cxn modelId="{03BBF349-A3DC-CC44-A1B8-69457D59B8CF}" type="presOf" srcId="{6A45AD5A-53A8-824D-A52E-0E86A2B1F331}" destId="{F1B78831-1F58-7745-83C3-F68A641EE5F9}" srcOrd="0" destOrd="0" presId="urn:microsoft.com/office/officeart/2005/8/layout/hierarchy4"/>
    <dgm:cxn modelId="{B518F44A-AAC0-384A-8CBB-4B60CB9972AA}" type="presOf" srcId="{2CE18562-82E1-C141-897B-5734C3B1D57E}" destId="{B645157C-AD24-7A46-A5E1-2D850812B306}" srcOrd="0" destOrd="0" presId="urn:microsoft.com/office/officeart/2005/8/layout/hierarchy4"/>
    <dgm:cxn modelId="{EE1BC84D-3219-4C41-8F20-905E688152FB}" srcId="{2CE18562-82E1-C141-897B-5734C3B1D57E}" destId="{6A45AD5A-53A8-824D-A52E-0E86A2B1F331}" srcOrd="0" destOrd="0" parTransId="{9953A308-486E-5F4A-821E-998035996BBD}" sibTransId="{9093B176-7FA0-044A-9C3C-9CD35A6C8B25}"/>
    <dgm:cxn modelId="{69938470-9421-E347-888D-60999F5C7961}" srcId="{6A45AD5A-53A8-824D-A52E-0E86A2B1F331}" destId="{409188DB-3C85-5A48-9142-D2383BDA0B77}" srcOrd="0" destOrd="0" parTransId="{649D2C83-10CA-CF4C-BD70-CDD294D54CA2}" sibTransId="{B66E732F-D2FE-0343-A42B-FD09C94E475B}"/>
    <dgm:cxn modelId="{B5AEFE92-C9BE-584A-AE09-923D3BF5C2DA}" type="presOf" srcId="{409188DB-3C85-5A48-9142-D2383BDA0B77}" destId="{ED6A7B46-7638-E646-B22A-2EE68A972930}" srcOrd="0" destOrd="0" presId="urn:microsoft.com/office/officeart/2005/8/layout/hierarchy4"/>
    <dgm:cxn modelId="{225D2BB4-1BB3-2C4C-9CF3-B8050A085FC8}" type="presOf" srcId="{4141A0AE-804C-B04F-B5B7-65517C0E5750}" destId="{49FB4BF1-1375-0D4F-BC49-B906F14A9544}" srcOrd="0" destOrd="0" presId="urn:microsoft.com/office/officeart/2005/8/layout/hierarchy4"/>
    <dgm:cxn modelId="{A4D468B6-D0C1-3E4B-8DE9-347B491911AE}" srcId="{4E54F6A1-8A90-C24C-902C-66B152B2902D}" destId="{0A9FEBA4-C5E1-8A40-B160-4992C587B10E}" srcOrd="0" destOrd="0" parTransId="{EA18032F-090E-DC40-8DB5-B6359A5B4146}" sibTransId="{475331FB-9D01-3348-9226-8B0A3A79E9A0}"/>
    <dgm:cxn modelId="{C86FBFB6-5573-9746-899B-8634DC2D6938}" srcId="{409188DB-3C85-5A48-9142-D2383BDA0B77}" destId="{4141A0AE-804C-B04F-B5B7-65517C0E5750}" srcOrd="0" destOrd="0" parTransId="{B3FF2A9C-7872-534D-B3FF-D6AE3771EF18}" sibTransId="{2F0FCD16-FFEA-4A4B-B343-757E922E4DD1}"/>
    <dgm:cxn modelId="{BA4A3EB7-77B9-604F-AB80-F86402D32CDF}" type="presOf" srcId="{0A9FEBA4-C5E1-8A40-B160-4992C587B10E}" destId="{364E31E8-D247-2E48-A38C-63DE6A245E26}" srcOrd="0" destOrd="0" presId="urn:microsoft.com/office/officeart/2005/8/layout/hierarchy4"/>
    <dgm:cxn modelId="{0F1E11CE-9904-C14C-9141-6CE62B8333E7}" type="presParOf" srcId="{B645157C-AD24-7A46-A5E1-2D850812B306}" destId="{6E374E8E-AC09-0A47-A502-A3E81540C4DF}" srcOrd="0" destOrd="0" presId="urn:microsoft.com/office/officeart/2005/8/layout/hierarchy4"/>
    <dgm:cxn modelId="{D37CB744-9824-5B45-8769-9E3DBAAD8D9E}" type="presParOf" srcId="{6E374E8E-AC09-0A47-A502-A3E81540C4DF}" destId="{F1B78831-1F58-7745-83C3-F68A641EE5F9}" srcOrd="0" destOrd="0" presId="urn:microsoft.com/office/officeart/2005/8/layout/hierarchy4"/>
    <dgm:cxn modelId="{58E24BC3-0257-C047-B998-E87FE5E4A974}" type="presParOf" srcId="{6E374E8E-AC09-0A47-A502-A3E81540C4DF}" destId="{DFD53EF8-4295-3D4C-B879-A19AB715DDE1}" srcOrd="1" destOrd="0" presId="urn:microsoft.com/office/officeart/2005/8/layout/hierarchy4"/>
    <dgm:cxn modelId="{0601F6AA-42DF-1B40-8065-E7CC17D43DAD}" type="presParOf" srcId="{6E374E8E-AC09-0A47-A502-A3E81540C4DF}" destId="{AD76FF16-006D-B646-9A9F-A62EA34002E0}" srcOrd="2" destOrd="0" presId="urn:microsoft.com/office/officeart/2005/8/layout/hierarchy4"/>
    <dgm:cxn modelId="{41E67859-62EC-8347-8605-6DBE09DB9822}" type="presParOf" srcId="{AD76FF16-006D-B646-9A9F-A62EA34002E0}" destId="{288E8F66-7C87-4D4D-8573-EB6271355942}" srcOrd="0" destOrd="0" presId="urn:microsoft.com/office/officeart/2005/8/layout/hierarchy4"/>
    <dgm:cxn modelId="{84BE3472-A853-0148-86BA-2A13030EA894}" type="presParOf" srcId="{288E8F66-7C87-4D4D-8573-EB6271355942}" destId="{ED6A7B46-7638-E646-B22A-2EE68A972930}" srcOrd="0" destOrd="0" presId="urn:microsoft.com/office/officeart/2005/8/layout/hierarchy4"/>
    <dgm:cxn modelId="{35721F1F-8682-BB44-A413-2BFE4A6A3A54}" type="presParOf" srcId="{288E8F66-7C87-4D4D-8573-EB6271355942}" destId="{8CFF3CDA-FB18-0D45-9227-37EF554D6B9D}" srcOrd="1" destOrd="0" presId="urn:microsoft.com/office/officeart/2005/8/layout/hierarchy4"/>
    <dgm:cxn modelId="{04F8ECF2-6B20-C449-A760-876D216037B1}" type="presParOf" srcId="{288E8F66-7C87-4D4D-8573-EB6271355942}" destId="{71EDE995-00EC-0C48-AA67-53DBC9ED734E}" srcOrd="2" destOrd="0" presId="urn:microsoft.com/office/officeart/2005/8/layout/hierarchy4"/>
    <dgm:cxn modelId="{DEC72F64-995E-6842-ABDD-6912CB6D9A7D}" type="presParOf" srcId="{71EDE995-00EC-0C48-AA67-53DBC9ED734E}" destId="{68B00BC2-BF36-B545-A796-5AC3585B511C}" srcOrd="0" destOrd="0" presId="urn:microsoft.com/office/officeart/2005/8/layout/hierarchy4"/>
    <dgm:cxn modelId="{F672C416-C825-4041-9C73-B04AA3195460}" type="presParOf" srcId="{68B00BC2-BF36-B545-A796-5AC3585B511C}" destId="{49FB4BF1-1375-0D4F-BC49-B906F14A9544}" srcOrd="0" destOrd="0" presId="urn:microsoft.com/office/officeart/2005/8/layout/hierarchy4"/>
    <dgm:cxn modelId="{540BF05C-9869-7F4F-8C10-3858AD5BA555}" type="presParOf" srcId="{68B00BC2-BF36-B545-A796-5AC3585B511C}" destId="{41737921-97ED-FC41-93D2-C307BA2B56C7}" srcOrd="1" destOrd="0" presId="urn:microsoft.com/office/officeart/2005/8/layout/hierarchy4"/>
    <dgm:cxn modelId="{B5152CCC-BBC1-D844-AD48-6B32287FCDC9}" type="presParOf" srcId="{68B00BC2-BF36-B545-A796-5AC3585B511C}" destId="{A0A99F97-332A-4A4E-9DE2-33B34E025DBC}" srcOrd="2" destOrd="0" presId="urn:microsoft.com/office/officeart/2005/8/layout/hierarchy4"/>
    <dgm:cxn modelId="{617AD865-08D5-F74B-AD30-8768C1280301}" type="presParOf" srcId="{A0A99F97-332A-4A4E-9DE2-33B34E025DBC}" destId="{9F5988EE-5F16-A441-9044-6EEB189B41C3}" srcOrd="0" destOrd="0" presId="urn:microsoft.com/office/officeart/2005/8/layout/hierarchy4"/>
    <dgm:cxn modelId="{23C73453-2C89-1D44-A25D-DF9C1FF15CE7}" type="presParOf" srcId="{9F5988EE-5F16-A441-9044-6EEB189B41C3}" destId="{6CD86A9E-E920-9C42-B5D8-E07298A0753C}" srcOrd="0" destOrd="0" presId="urn:microsoft.com/office/officeart/2005/8/layout/hierarchy4"/>
    <dgm:cxn modelId="{07C27E1D-1696-7A44-A49C-79CD9D8BAA48}" type="presParOf" srcId="{9F5988EE-5F16-A441-9044-6EEB189B41C3}" destId="{A203F49C-C1DD-1A4C-8A6F-1722D566F3BE}" srcOrd="1" destOrd="0" presId="urn:microsoft.com/office/officeart/2005/8/layout/hierarchy4"/>
    <dgm:cxn modelId="{42D5EEB7-1BF6-E24D-AE4E-1CD2C13E5F4C}" type="presParOf" srcId="{9F5988EE-5F16-A441-9044-6EEB189B41C3}" destId="{92EC5536-FBE9-DA43-9F67-B48BF8A9FCB3}" srcOrd="2" destOrd="0" presId="urn:microsoft.com/office/officeart/2005/8/layout/hierarchy4"/>
    <dgm:cxn modelId="{73689C21-5F6F-EB4B-A8A6-7A70DCDBF624}" type="presParOf" srcId="{92EC5536-FBE9-DA43-9F67-B48BF8A9FCB3}" destId="{E507CE4D-33A4-AE4E-A672-062B2F4FAA46}" srcOrd="0" destOrd="0" presId="urn:microsoft.com/office/officeart/2005/8/layout/hierarchy4"/>
    <dgm:cxn modelId="{7453CC37-CEBD-A74C-9EF9-32F27544AC26}" type="presParOf" srcId="{E507CE4D-33A4-AE4E-A672-062B2F4FAA46}" destId="{364E31E8-D247-2E48-A38C-63DE6A245E26}" srcOrd="0" destOrd="0" presId="urn:microsoft.com/office/officeart/2005/8/layout/hierarchy4"/>
    <dgm:cxn modelId="{2465EDC3-5CFA-0D48-8977-31306B932C10}" type="presParOf" srcId="{E507CE4D-33A4-AE4E-A672-062B2F4FAA46}" destId="{18BC844D-2BFB-C14A-8FC1-12600BE4A37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dgm:pt>
    <dgm:pt modelId="{081D5F09-A118-4848-B6A5-8CF9D86840CA}">
      <dgm:prSet phldrT="[Text]" custT="1"/>
      <dgm:spPr/>
      <dgm:t>
        <a:bodyPr/>
        <a:lstStyle/>
        <a:p>
          <a:r>
            <a:rPr lang="en-US" sz="500" dirty="0">
              <a:solidFill>
                <a:schemeClr val="tx1"/>
              </a:solidFill>
            </a:rPr>
            <a:t>a</a:t>
          </a: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14176625" custFlipHor="1" custScaleX="96545" custScaleY="79439" custLinFactNeighborX="8558" custLinFactNeighborY="-7154"/>
      <dgm:spPr>
        <a:solidFill>
          <a:schemeClr val="tx1"/>
        </a:solidFill>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FlipHor="1" custScaleX="22608" custScaleY="18919" custLinFactNeighborX="-2205" custLinFactNeighborY="-9717">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dgm:pt>
    <dgm:pt modelId="{081D5F09-A118-4848-B6A5-8CF9D86840CA}">
      <dgm:prSet phldrT="[Text]" custT="1"/>
      <dgm:spPr/>
      <dgm:t>
        <a:bodyPr/>
        <a:lstStyle/>
        <a:p>
          <a:r>
            <a:rPr lang="en-US" sz="500" dirty="0">
              <a:solidFill>
                <a:schemeClr val="tx1"/>
              </a:solidFill>
            </a:rPr>
            <a:t>a</a:t>
          </a: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11992658" custFlipHor="1" custScaleX="135600" custLinFactNeighborX="0" custLinFactNeighborY="3937"/>
      <dgm:spPr>
        <a:solidFill>
          <a:schemeClr val="tx1"/>
        </a:solidFill>
        <a:ln>
          <a:solidFill>
            <a:schemeClr val="bg1"/>
          </a:solidFill>
        </a:ln>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ScaleX="63058" custScaleY="18919" custLinFactNeighborX="40655" custLinFactNeighborY="-5159">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a:scene3d>
          <a:camera prst="orthographicFront">
            <a:rot lat="0" lon="0" rev="0"/>
          </a:camera>
          <a:lightRig rig="threePt" dir="t"/>
        </a:scene3d>
      </dgm:spPr>
    </dgm:pt>
    <dgm:pt modelId="{081D5F09-A118-4848-B6A5-8CF9D86840CA}">
      <dgm:prSet phldrT="[Text]" custT="1"/>
      <dgm:spPr/>
      <dgm:t>
        <a:bodyPr/>
        <a:lstStyle/>
        <a:p>
          <a:r>
            <a:rPr lang="en-US" sz="500" dirty="0" err="1">
              <a:solidFill>
                <a:schemeClr val="tx1"/>
              </a:solidFill>
            </a:rPr>
            <a:t>aå</a:t>
          </a:r>
          <a:endParaRPr lang="en-US" sz="500" dirty="0">
            <a:solidFill>
              <a:schemeClr val="tx1"/>
            </a:solidFill>
          </a:endParaRP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0" custScaleX="241199" custLinFactNeighborX="-14084" custLinFactNeighborY="2075"/>
      <dgm:spPr>
        <a:solidFill>
          <a:schemeClr val="tx1"/>
        </a:solidFill>
        <a:ln>
          <a:solidFill>
            <a:schemeClr val="bg1"/>
          </a:solidFill>
        </a:ln>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ScaleX="63058" custScaleY="18919" custLinFactNeighborX="-28153" custLinFactNeighborY="-32448">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dgm:pt>
    <dgm:pt modelId="{081D5F09-A118-4848-B6A5-8CF9D86840CA}">
      <dgm:prSet phldrT="[Text]" custT="1"/>
      <dgm:spPr/>
      <dgm:t>
        <a:bodyPr/>
        <a:lstStyle/>
        <a:p>
          <a:r>
            <a:rPr lang="en-US" sz="2500" dirty="0">
              <a:solidFill>
                <a:schemeClr val="tx1"/>
              </a:solidFill>
            </a:rPr>
            <a:t>a</a:t>
          </a:r>
        </a:p>
      </dgm:t>
    </dgm:pt>
    <dgm:pt modelId="{985D0823-BD74-6C44-9847-88B3EFCC908C}" type="sibTrans" cxnId="{3EBE4F29-032B-D846-97B6-D1F02733CF34}">
      <dgm:prSet/>
      <dgm:spPr/>
      <dgm:t>
        <a:bodyPr/>
        <a:lstStyle/>
        <a:p>
          <a:endParaRPr lang="en-US" sz="2500"/>
        </a:p>
      </dgm:t>
    </dgm:pt>
    <dgm:pt modelId="{33F156B0-0C8A-F144-A891-76B5B83C9466}" type="parTrans" cxnId="{3EBE4F29-032B-D846-97B6-D1F02733CF34}">
      <dgm:prSet/>
      <dgm:spPr/>
      <dgm:t>
        <a:bodyPr/>
        <a:lstStyle/>
        <a:p>
          <a:endParaRPr lang="en-US" sz="2500"/>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4082451" custFlipHor="1" custScaleX="77289" custScaleY="94379" custLinFactNeighborX="2050" custLinFactNeighborY="-3993"/>
      <dgm:spPr>
        <a:solidFill>
          <a:schemeClr val="tx1"/>
        </a:solidFill>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FlipHor="0" custScaleX="72792" custScaleY="31324" custLinFactNeighborX="-58421" custLinFactNeighborY="32977">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E18562-82E1-C141-897B-5734C3B1D57E}"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6A45AD5A-53A8-824D-A52E-0E86A2B1F331}">
      <dgm:prSet phldrT="[Text]"/>
      <dgm:spPr>
        <a:noFill/>
      </dgm:spPr>
      <dgm:t>
        <a:bodyPr/>
        <a:lstStyle/>
        <a:p>
          <a:r>
            <a:rPr lang="en-US" dirty="0"/>
            <a:t>Applications</a:t>
          </a:r>
        </a:p>
      </dgm:t>
    </dgm:pt>
    <dgm:pt modelId="{9953A308-486E-5F4A-821E-998035996BBD}" type="parTrans" cxnId="{EE1BC84D-3219-4C41-8F20-905E688152FB}">
      <dgm:prSet/>
      <dgm:spPr/>
      <dgm:t>
        <a:bodyPr/>
        <a:lstStyle/>
        <a:p>
          <a:endParaRPr lang="en-US"/>
        </a:p>
      </dgm:t>
    </dgm:pt>
    <dgm:pt modelId="{9093B176-7FA0-044A-9C3C-9CD35A6C8B25}" type="sibTrans" cxnId="{EE1BC84D-3219-4C41-8F20-905E688152FB}">
      <dgm:prSet/>
      <dgm:spPr/>
      <dgm:t>
        <a:bodyPr/>
        <a:lstStyle/>
        <a:p>
          <a:endParaRPr lang="en-US"/>
        </a:p>
      </dgm:t>
    </dgm:pt>
    <dgm:pt modelId="{409188DB-3C85-5A48-9142-D2383BDA0B77}">
      <dgm:prSet phldrT="[Text]"/>
      <dgm:spPr>
        <a:noFill/>
      </dgm:spPr>
      <dgm:t>
        <a:bodyPr/>
        <a:lstStyle/>
        <a:p>
          <a:r>
            <a:rPr lang="en-US" dirty="0"/>
            <a:t>Operating System</a:t>
          </a:r>
        </a:p>
      </dgm:t>
    </dgm:pt>
    <dgm:pt modelId="{649D2C83-10CA-CF4C-BD70-CDD294D54CA2}" type="parTrans" cxnId="{69938470-9421-E347-888D-60999F5C7961}">
      <dgm:prSet/>
      <dgm:spPr/>
      <dgm:t>
        <a:bodyPr/>
        <a:lstStyle/>
        <a:p>
          <a:endParaRPr lang="en-US"/>
        </a:p>
      </dgm:t>
    </dgm:pt>
    <dgm:pt modelId="{B66E732F-D2FE-0343-A42B-FD09C94E475B}" type="sibTrans" cxnId="{69938470-9421-E347-888D-60999F5C7961}">
      <dgm:prSet/>
      <dgm:spPr/>
      <dgm:t>
        <a:bodyPr/>
        <a:lstStyle/>
        <a:p>
          <a:endParaRPr lang="en-US"/>
        </a:p>
      </dgm:t>
    </dgm:pt>
    <dgm:pt modelId="{4141A0AE-804C-B04F-B5B7-65517C0E5750}">
      <dgm:prSet phldrT="[Text]"/>
      <dgm:spPr>
        <a:noFill/>
      </dgm:spPr>
      <dgm:t>
        <a:bodyPr/>
        <a:lstStyle/>
        <a:p>
          <a:r>
            <a:rPr lang="en-US" dirty="0"/>
            <a:t>Hypervisor</a:t>
          </a:r>
        </a:p>
      </dgm:t>
    </dgm:pt>
    <dgm:pt modelId="{B3FF2A9C-7872-534D-B3FF-D6AE3771EF18}" type="parTrans" cxnId="{C86FBFB6-5573-9746-899B-8634DC2D6938}">
      <dgm:prSet/>
      <dgm:spPr/>
      <dgm:t>
        <a:bodyPr/>
        <a:lstStyle/>
        <a:p>
          <a:endParaRPr lang="en-US"/>
        </a:p>
      </dgm:t>
    </dgm:pt>
    <dgm:pt modelId="{2F0FCD16-FFEA-4A4B-B343-757E922E4DD1}" type="sibTrans" cxnId="{C86FBFB6-5573-9746-899B-8634DC2D6938}">
      <dgm:prSet/>
      <dgm:spPr/>
      <dgm:t>
        <a:bodyPr/>
        <a:lstStyle/>
        <a:p>
          <a:endParaRPr lang="en-US"/>
        </a:p>
      </dgm:t>
    </dgm:pt>
    <dgm:pt modelId="{4E54F6A1-8A90-C24C-902C-66B152B2902D}">
      <dgm:prSet/>
      <dgm:spPr>
        <a:noFill/>
      </dgm:spPr>
      <dgm:t>
        <a:bodyPr/>
        <a:lstStyle/>
        <a:p>
          <a:r>
            <a:rPr lang="en-US" dirty="0"/>
            <a:t>Firmware</a:t>
          </a:r>
        </a:p>
      </dgm:t>
    </dgm:pt>
    <dgm:pt modelId="{F090CF26-0652-774D-B571-4E79B3EE3E31}" type="parTrans" cxnId="{EEDA3A24-3D20-7247-B4EB-35837992805E}">
      <dgm:prSet/>
      <dgm:spPr/>
      <dgm:t>
        <a:bodyPr/>
        <a:lstStyle/>
        <a:p>
          <a:endParaRPr lang="en-US"/>
        </a:p>
      </dgm:t>
    </dgm:pt>
    <dgm:pt modelId="{EC822745-C71F-4942-988A-D2B1C750B039}" type="sibTrans" cxnId="{EEDA3A24-3D20-7247-B4EB-35837992805E}">
      <dgm:prSet/>
      <dgm:spPr/>
      <dgm:t>
        <a:bodyPr/>
        <a:lstStyle/>
        <a:p>
          <a:endParaRPr lang="en-US"/>
        </a:p>
      </dgm:t>
    </dgm:pt>
    <dgm:pt modelId="{0A9FEBA4-C5E1-8A40-B160-4992C587B10E}">
      <dgm:prSet/>
      <dgm:spPr>
        <a:noFill/>
      </dgm:spPr>
      <dgm:t>
        <a:bodyPr/>
        <a:lstStyle/>
        <a:p>
          <a:r>
            <a:rPr lang="en-US" dirty="0"/>
            <a:t>Hardware</a:t>
          </a:r>
        </a:p>
      </dgm:t>
    </dgm:pt>
    <dgm:pt modelId="{EA18032F-090E-DC40-8DB5-B6359A5B4146}" type="parTrans" cxnId="{A4D468B6-D0C1-3E4B-8DE9-347B491911AE}">
      <dgm:prSet/>
      <dgm:spPr/>
      <dgm:t>
        <a:bodyPr/>
        <a:lstStyle/>
        <a:p>
          <a:endParaRPr lang="en-US"/>
        </a:p>
      </dgm:t>
    </dgm:pt>
    <dgm:pt modelId="{475331FB-9D01-3348-9226-8B0A3A79E9A0}" type="sibTrans" cxnId="{A4D468B6-D0C1-3E4B-8DE9-347B491911AE}">
      <dgm:prSet/>
      <dgm:spPr/>
      <dgm:t>
        <a:bodyPr/>
        <a:lstStyle/>
        <a:p>
          <a:endParaRPr lang="en-US"/>
        </a:p>
      </dgm:t>
    </dgm:pt>
    <dgm:pt modelId="{B645157C-AD24-7A46-A5E1-2D850812B306}" type="pres">
      <dgm:prSet presAssocID="{2CE18562-82E1-C141-897B-5734C3B1D57E}" presName="Name0" presStyleCnt="0">
        <dgm:presLayoutVars>
          <dgm:chPref val="1"/>
          <dgm:dir/>
          <dgm:animOne val="branch"/>
          <dgm:animLvl val="lvl"/>
          <dgm:resizeHandles/>
        </dgm:presLayoutVars>
      </dgm:prSet>
      <dgm:spPr/>
    </dgm:pt>
    <dgm:pt modelId="{6E374E8E-AC09-0A47-A502-A3E81540C4DF}" type="pres">
      <dgm:prSet presAssocID="{6A45AD5A-53A8-824D-A52E-0E86A2B1F331}" presName="vertOne" presStyleCnt="0"/>
      <dgm:spPr/>
    </dgm:pt>
    <dgm:pt modelId="{F1B78831-1F58-7745-83C3-F68A641EE5F9}" type="pres">
      <dgm:prSet presAssocID="{6A45AD5A-53A8-824D-A52E-0E86A2B1F331}" presName="txOne" presStyleLbl="node0" presStyleIdx="0" presStyleCnt="1">
        <dgm:presLayoutVars>
          <dgm:chPref val="3"/>
        </dgm:presLayoutVars>
      </dgm:prSet>
      <dgm:spPr/>
    </dgm:pt>
    <dgm:pt modelId="{DFD53EF8-4295-3D4C-B879-A19AB715DDE1}" type="pres">
      <dgm:prSet presAssocID="{6A45AD5A-53A8-824D-A52E-0E86A2B1F331}" presName="parTransOne" presStyleCnt="0"/>
      <dgm:spPr/>
    </dgm:pt>
    <dgm:pt modelId="{AD76FF16-006D-B646-9A9F-A62EA34002E0}" type="pres">
      <dgm:prSet presAssocID="{6A45AD5A-53A8-824D-A52E-0E86A2B1F331}" presName="horzOne" presStyleCnt="0"/>
      <dgm:spPr/>
    </dgm:pt>
    <dgm:pt modelId="{288E8F66-7C87-4D4D-8573-EB6271355942}" type="pres">
      <dgm:prSet presAssocID="{409188DB-3C85-5A48-9142-D2383BDA0B77}" presName="vertTwo" presStyleCnt="0"/>
      <dgm:spPr/>
    </dgm:pt>
    <dgm:pt modelId="{ED6A7B46-7638-E646-B22A-2EE68A972930}" type="pres">
      <dgm:prSet presAssocID="{409188DB-3C85-5A48-9142-D2383BDA0B77}" presName="txTwo" presStyleLbl="node2" presStyleIdx="0" presStyleCnt="1">
        <dgm:presLayoutVars>
          <dgm:chPref val="3"/>
        </dgm:presLayoutVars>
      </dgm:prSet>
      <dgm:spPr/>
    </dgm:pt>
    <dgm:pt modelId="{8CFF3CDA-FB18-0D45-9227-37EF554D6B9D}" type="pres">
      <dgm:prSet presAssocID="{409188DB-3C85-5A48-9142-D2383BDA0B77}" presName="parTransTwo" presStyleCnt="0"/>
      <dgm:spPr/>
    </dgm:pt>
    <dgm:pt modelId="{71EDE995-00EC-0C48-AA67-53DBC9ED734E}" type="pres">
      <dgm:prSet presAssocID="{409188DB-3C85-5A48-9142-D2383BDA0B77}" presName="horzTwo" presStyleCnt="0"/>
      <dgm:spPr/>
    </dgm:pt>
    <dgm:pt modelId="{68B00BC2-BF36-B545-A796-5AC3585B511C}" type="pres">
      <dgm:prSet presAssocID="{4141A0AE-804C-B04F-B5B7-65517C0E5750}" presName="vertThree" presStyleCnt="0"/>
      <dgm:spPr/>
    </dgm:pt>
    <dgm:pt modelId="{49FB4BF1-1375-0D4F-BC49-B906F14A9544}" type="pres">
      <dgm:prSet presAssocID="{4141A0AE-804C-B04F-B5B7-65517C0E5750}" presName="txThree" presStyleLbl="node3" presStyleIdx="0" presStyleCnt="1" custLinFactNeighborX="-49" custLinFactNeighborY="2502">
        <dgm:presLayoutVars>
          <dgm:chPref val="3"/>
        </dgm:presLayoutVars>
      </dgm:prSet>
      <dgm:spPr/>
    </dgm:pt>
    <dgm:pt modelId="{41737921-97ED-FC41-93D2-C307BA2B56C7}" type="pres">
      <dgm:prSet presAssocID="{4141A0AE-804C-B04F-B5B7-65517C0E5750}" presName="parTransThree" presStyleCnt="0"/>
      <dgm:spPr/>
    </dgm:pt>
    <dgm:pt modelId="{A0A99F97-332A-4A4E-9DE2-33B34E025DBC}" type="pres">
      <dgm:prSet presAssocID="{4141A0AE-804C-B04F-B5B7-65517C0E5750}" presName="horzThree" presStyleCnt="0"/>
      <dgm:spPr/>
    </dgm:pt>
    <dgm:pt modelId="{9F5988EE-5F16-A441-9044-6EEB189B41C3}" type="pres">
      <dgm:prSet presAssocID="{4E54F6A1-8A90-C24C-902C-66B152B2902D}" presName="vertFour" presStyleCnt="0">
        <dgm:presLayoutVars>
          <dgm:chPref val="3"/>
        </dgm:presLayoutVars>
      </dgm:prSet>
      <dgm:spPr/>
    </dgm:pt>
    <dgm:pt modelId="{6CD86A9E-E920-9C42-B5D8-E07298A0753C}" type="pres">
      <dgm:prSet presAssocID="{4E54F6A1-8A90-C24C-902C-66B152B2902D}" presName="txFour" presStyleLbl="node4" presStyleIdx="0" presStyleCnt="2" custLinFactNeighborY="0">
        <dgm:presLayoutVars>
          <dgm:chPref val="3"/>
        </dgm:presLayoutVars>
      </dgm:prSet>
      <dgm:spPr/>
    </dgm:pt>
    <dgm:pt modelId="{A203F49C-C1DD-1A4C-8A6F-1722D566F3BE}" type="pres">
      <dgm:prSet presAssocID="{4E54F6A1-8A90-C24C-902C-66B152B2902D}" presName="parTransFour" presStyleCnt="0"/>
      <dgm:spPr/>
    </dgm:pt>
    <dgm:pt modelId="{92EC5536-FBE9-DA43-9F67-B48BF8A9FCB3}" type="pres">
      <dgm:prSet presAssocID="{4E54F6A1-8A90-C24C-902C-66B152B2902D}" presName="horzFour" presStyleCnt="0"/>
      <dgm:spPr/>
    </dgm:pt>
    <dgm:pt modelId="{E507CE4D-33A4-AE4E-A672-062B2F4FAA46}" type="pres">
      <dgm:prSet presAssocID="{0A9FEBA4-C5E1-8A40-B160-4992C587B10E}" presName="vertFour" presStyleCnt="0">
        <dgm:presLayoutVars>
          <dgm:chPref val="3"/>
        </dgm:presLayoutVars>
      </dgm:prSet>
      <dgm:spPr/>
    </dgm:pt>
    <dgm:pt modelId="{364E31E8-D247-2E48-A38C-63DE6A245E26}" type="pres">
      <dgm:prSet presAssocID="{0A9FEBA4-C5E1-8A40-B160-4992C587B10E}" presName="txFour" presStyleLbl="node4" presStyleIdx="1" presStyleCnt="2" custLinFactNeighborY="0">
        <dgm:presLayoutVars>
          <dgm:chPref val="3"/>
        </dgm:presLayoutVars>
      </dgm:prSet>
      <dgm:spPr/>
    </dgm:pt>
    <dgm:pt modelId="{18BC844D-2BFB-C14A-8FC1-12600BE4A379}" type="pres">
      <dgm:prSet presAssocID="{0A9FEBA4-C5E1-8A40-B160-4992C587B10E}" presName="horzFour" presStyleCnt="0"/>
      <dgm:spPr/>
    </dgm:pt>
  </dgm:ptLst>
  <dgm:cxnLst>
    <dgm:cxn modelId="{EEDA3A24-3D20-7247-B4EB-35837992805E}" srcId="{4141A0AE-804C-B04F-B5B7-65517C0E5750}" destId="{4E54F6A1-8A90-C24C-902C-66B152B2902D}" srcOrd="0" destOrd="0" parTransId="{F090CF26-0652-774D-B571-4E79B3EE3E31}" sibTransId="{EC822745-C71F-4942-988A-D2B1C750B039}"/>
    <dgm:cxn modelId="{1E636A36-8435-6740-A1D3-3B7E1F439919}" type="presOf" srcId="{4E54F6A1-8A90-C24C-902C-66B152B2902D}" destId="{6CD86A9E-E920-9C42-B5D8-E07298A0753C}" srcOrd="0" destOrd="0" presId="urn:microsoft.com/office/officeart/2005/8/layout/hierarchy4"/>
    <dgm:cxn modelId="{03BBF349-A3DC-CC44-A1B8-69457D59B8CF}" type="presOf" srcId="{6A45AD5A-53A8-824D-A52E-0E86A2B1F331}" destId="{F1B78831-1F58-7745-83C3-F68A641EE5F9}" srcOrd="0" destOrd="0" presId="urn:microsoft.com/office/officeart/2005/8/layout/hierarchy4"/>
    <dgm:cxn modelId="{B518F44A-AAC0-384A-8CBB-4B60CB9972AA}" type="presOf" srcId="{2CE18562-82E1-C141-897B-5734C3B1D57E}" destId="{B645157C-AD24-7A46-A5E1-2D850812B306}" srcOrd="0" destOrd="0" presId="urn:microsoft.com/office/officeart/2005/8/layout/hierarchy4"/>
    <dgm:cxn modelId="{EE1BC84D-3219-4C41-8F20-905E688152FB}" srcId="{2CE18562-82E1-C141-897B-5734C3B1D57E}" destId="{6A45AD5A-53A8-824D-A52E-0E86A2B1F331}" srcOrd="0" destOrd="0" parTransId="{9953A308-486E-5F4A-821E-998035996BBD}" sibTransId="{9093B176-7FA0-044A-9C3C-9CD35A6C8B25}"/>
    <dgm:cxn modelId="{69938470-9421-E347-888D-60999F5C7961}" srcId="{6A45AD5A-53A8-824D-A52E-0E86A2B1F331}" destId="{409188DB-3C85-5A48-9142-D2383BDA0B77}" srcOrd="0" destOrd="0" parTransId="{649D2C83-10CA-CF4C-BD70-CDD294D54CA2}" sibTransId="{B66E732F-D2FE-0343-A42B-FD09C94E475B}"/>
    <dgm:cxn modelId="{B5AEFE92-C9BE-584A-AE09-923D3BF5C2DA}" type="presOf" srcId="{409188DB-3C85-5A48-9142-D2383BDA0B77}" destId="{ED6A7B46-7638-E646-B22A-2EE68A972930}" srcOrd="0" destOrd="0" presId="urn:microsoft.com/office/officeart/2005/8/layout/hierarchy4"/>
    <dgm:cxn modelId="{225D2BB4-1BB3-2C4C-9CF3-B8050A085FC8}" type="presOf" srcId="{4141A0AE-804C-B04F-B5B7-65517C0E5750}" destId="{49FB4BF1-1375-0D4F-BC49-B906F14A9544}" srcOrd="0" destOrd="0" presId="urn:microsoft.com/office/officeart/2005/8/layout/hierarchy4"/>
    <dgm:cxn modelId="{A4D468B6-D0C1-3E4B-8DE9-347B491911AE}" srcId="{4E54F6A1-8A90-C24C-902C-66B152B2902D}" destId="{0A9FEBA4-C5E1-8A40-B160-4992C587B10E}" srcOrd="0" destOrd="0" parTransId="{EA18032F-090E-DC40-8DB5-B6359A5B4146}" sibTransId="{475331FB-9D01-3348-9226-8B0A3A79E9A0}"/>
    <dgm:cxn modelId="{C86FBFB6-5573-9746-899B-8634DC2D6938}" srcId="{409188DB-3C85-5A48-9142-D2383BDA0B77}" destId="{4141A0AE-804C-B04F-B5B7-65517C0E5750}" srcOrd="0" destOrd="0" parTransId="{B3FF2A9C-7872-534D-B3FF-D6AE3771EF18}" sibTransId="{2F0FCD16-FFEA-4A4B-B343-757E922E4DD1}"/>
    <dgm:cxn modelId="{BA4A3EB7-77B9-604F-AB80-F86402D32CDF}" type="presOf" srcId="{0A9FEBA4-C5E1-8A40-B160-4992C587B10E}" destId="{364E31E8-D247-2E48-A38C-63DE6A245E26}" srcOrd="0" destOrd="0" presId="urn:microsoft.com/office/officeart/2005/8/layout/hierarchy4"/>
    <dgm:cxn modelId="{0F1E11CE-9904-C14C-9141-6CE62B8333E7}" type="presParOf" srcId="{B645157C-AD24-7A46-A5E1-2D850812B306}" destId="{6E374E8E-AC09-0A47-A502-A3E81540C4DF}" srcOrd="0" destOrd="0" presId="urn:microsoft.com/office/officeart/2005/8/layout/hierarchy4"/>
    <dgm:cxn modelId="{D37CB744-9824-5B45-8769-9E3DBAAD8D9E}" type="presParOf" srcId="{6E374E8E-AC09-0A47-A502-A3E81540C4DF}" destId="{F1B78831-1F58-7745-83C3-F68A641EE5F9}" srcOrd="0" destOrd="0" presId="urn:microsoft.com/office/officeart/2005/8/layout/hierarchy4"/>
    <dgm:cxn modelId="{58E24BC3-0257-C047-B998-E87FE5E4A974}" type="presParOf" srcId="{6E374E8E-AC09-0A47-A502-A3E81540C4DF}" destId="{DFD53EF8-4295-3D4C-B879-A19AB715DDE1}" srcOrd="1" destOrd="0" presId="urn:microsoft.com/office/officeart/2005/8/layout/hierarchy4"/>
    <dgm:cxn modelId="{0601F6AA-42DF-1B40-8065-E7CC17D43DAD}" type="presParOf" srcId="{6E374E8E-AC09-0A47-A502-A3E81540C4DF}" destId="{AD76FF16-006D-B646-9A9F-A62EA34002E0}" srcOrd="2" destOrd="0" presId="urn:microsoft.com/office/officeart/2005/8/layout/hierarchy4"/>
    <dgm:cxn modelId="{41E67859-62EC-8347-8605-6DBE09DB9822}" type="presParOf" srcId="{AD76FF16-006D-B646-9A9F-A62EA34002E0}" destId="{288E8F66-7C87-4D4D-8573-EB6271355942}" srcOrd="0" destOrd="0" presId="urn:microsoft.com/office/officeart/2005/8/layout/hierarchy4"/>
    <dgm:cxn modelId="{84BE3472-A853-0148-86BA-2A13030EA894}" type="presParOf" srcId="{288E8F66-7C87-4D4D-8573-EB6271355942}" destId="{ED6A7B46-7638-E646-B22A-2EE68A972930}" srcOrd="0" destOrd="0" presId="urn:microsoft.com/office/officeart/2005/8/layout/hierarchy4"/>
    <dgm:cxn modelId="{35721F1F-8682-BB44-A413-2BFE4A6A3A54}" type="presParOf" srcId="{288E8F66-7C87-4D4D-8573-EB6271355942}" destId="{8CFF3CDA-FB18-0D45-9227-37EF554D6B9D}" srcOrd="1" destOrd="0" presId="urn:microsoft.com/office/officeart/2005/8/layout/hierarchy4"/>
    <dgm:cxn modelId="{04F8ECF2-6B20-C449-A760-876D216037B1}" type="presParOf" srcId="{288E8F66-7C87-4D4D-8573-EB6271355942}" destId="{71EDE995-00EC-0C48-AA67-53DBC9ED734E}" srcOrd="2" destOrd="0" presId="urn:microsoft.com/office/officeart/2005/8/layout/hierarchy4"/>
    <dgm:cxn modelId="{DEC72F64-995E-6842-ABDD-6912CB6D9A7D}" type="presParOf" srcId="{71EDE995-00EC-0C48-AA67-53DBC9ED734E}" destId="{68B00BC2-BF36-B545-A796-5AC3585B511C}" srcOrd="0" destOrd="0" presId="urn:microsoft.com/office/officeart/2005/8/layout/hierarchy4"/>
    <dgm:cxn modelId="{F672C416-C825-4041-9C73-B04AA3195460}" type="presParOf" srcId="{68B00BC2-BF36-B545-A796-5AC3585B511C}" destId="{49FB4BF1-1375-0D4F-BC49-B906F14A9544}" srcOrd="0" destOrd="0" presId="urn:microsoft.com/office/officeart/2005/8/layout/hierarchy4"/>
    <dgm:cxn modelId="{540BF05C-9869-7F4F-8C10-3858AD5BA555}" type="presParOf" srcId="{68B00BC2-BF36-B545-A796-5AC3585B511C}" destId="{41737921-97ED-FC41-93D2-C307BA2B56C7}" srcOrd="1" destOrd="0" presId="urn:microsoft.com/office/officeart/2005/8/layout/hierarchy4"/>
    <dgm:cxn modelId="{B5152CCC-BBC1-D844-AD48-6B32287FCDC9}" type="presParOf" srcId="{68B00BC2-BF36-B545-A796-5AC3585B511C}" destId="{A0A99F97-332A-4A4E-9DE2-33B34E025DBC}" srcOrd="2" destOrd="0" presId="urn:microsoft.com/office/officeart/2005/8/layout/hierarchy4"/>
    <dgm:cxn modelId="{617AD865-08D5-F74B-AD30-8768C1280301}" type="presParOf" srcId="{A0A99F97-332A-4A4E-9DE2-33B34E025DBC}" destId="{9F5988EE-5F16-A441-9044-6EEB189B41C3}" srcOrd="0" destOrd="0" presId="urn:microsoft.com/office/officeart/2005/8/layout/hierarchy4"/>
    <dgm:cxn modelId="{23C73453-2C89-1D44-A25D-DF9C1FF15CE7}" type="presParOf" srcId="{9F5988EE-5F16-A441-9044-6EEB189B41C3}" destId="{6CD86A9E-E920-9C42-B5D8-E07298A0753C}" srcOrd="0" destOrd="0" presId="urn:microsoft.com/office/officeart/2005/8/layout/hierarchy4"/>
    <dgm:cxn modelId="{07C27E1D-1696-7A44-A49C-79CD9D8BAA48}" type="presParOf" srcId="{9F5988EE-5F16-A441-9044-6EEB189B41C3}" destId="{A203F49C-C1DD-1A4C-8A6F-1722D566F3BE}" srcOrd="1" destOrd="0" presId="urn:microsoft.com/office/officeart/2005/8/layout/hierarchy4"/>
    <dgm:cxn modelId="{42D5EEB7-1BF6-E24D-AE4E-1CD2C13E5F4C}" type="presParOf" srcId="{9F5988EE-5F16-A441-9044-6EEB189B41C3}" destId="{92EC5536-FBE9-DA43-9F67-B48BF8A9FCB3}" srcOrd="2" destOrd="0" presId="urn:microsoft.com/office/officeart/2005/8/layout/hierarchy4"/>
    <dgm:cxn modelId="{73689C21-5F6F-EB4B-A8A6-7A70DCDBF624}" type="presParOf" srcId="{92EC5536-FBE9-DA43-9F67-B48BF8A9FCB3}" destId="{E507CE4D-33A4-AE4E-A672-062B2F4FAA46}" srcOrd="0" destOrd="0" presId="urn:microsoft.com/office/officeart/2005/8/layout/hierarchy4"/>
    <dgm:cxn modelId="{7453CC37-CEBD-A74C-9EF9-32F27544AC26}" type="presParOf" srcId="{E507CE4D-33A4-AE4E-A672-062B2F4FAA46}" destId="{364E31E8-D247-2E48-A38C-63DE6A245E26}" srcOrd="0" destOrd="0" presId="urn:microsoft.com/office/officeart/2005/8/layout/hierarchy4"/>
    <dgm:cxn modelId="{2465EDC3-5CFA-0D48-8977-31306B932C10}" type="presParOf" srcId="{E507CE4D-33A4-AE4E-A672-062B2F4FAA46}" destId="{18BC844D-2BFB-C14A-8FC1-12600BE4A37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89617C-4E76-8D4F-B0B7-330B8BF243D3}" type="doc">
      <dgm:prSet loTypeId="urn:microsoft.com/office/officeart/2005/8/layout/hList7" loCatId="" qsTypeId="urn:microsoft.com/office/officeart/2005/8/quickstyle/simple1" qsCatId="simple" csTypeId="urn:microsoft.com/office/officeart/2005/8/colors/accent1_2" csCatId="accent1" phldr="1"/>
      <dgm:spPr/>
    </dgm:pt>
    <dgm:pt modelId="{49A12093-46D2-0F46-A677-A1293807BC57}">
      <dgm:prSet phldrT="[Text]" custT="1"/>
      <dgm:spPr>
        <a:noFill/>
        <a:ln w="28575">
          <a:solidFill>
            <a:schemeClr val="tx1"/>
          </a:solidFill>
        </a:ln>
      </dgm:spPr>
      <dgm:t>
        <a:bodyPr/>
        <a:lstStyle/>
        <a:p>
          <a:r>
            <a:rPr lang="en-US" sz="1200" b="1" dirty="0">
              <a:solidFill>
                <a:schemeClr val="tx1"/>
              </a:solidFill>
            </a:rPr>
            <a:t>RTL Design</a:t>
          </a:r>
        </a:p>
        <a:p>
          <a:r>
            <a:rPr lang="en-US" sz="1000" b="1" dirty="0">
              <a:solidFill>
                <a:schemeClr val="tx1"/>
              </a:solidFill>
            </a:rPr>
            <a:t>(Behavioral)</a:t>
          </a:r>
        </a:p>
      </dgm:t>
    </dgm:pt>
    <dgm:pt modelId="{0F5BBB78-364A-884A-A003-635389387BC0}" type="parTrans" cxnId="{A5302993-F459-7343-B696-BE8E8663A0EB}">
      <dgm:prSet/>
      <dgm:spPr/>
      <dgm:t>
        <a:bodyPr/>
        <a:lstStyle/>
        <a:p>
          <a:endParaRPr lang="en-US"/>
        </a:p>
      </dgm:t>
    </dgm:pt>
    <dgm:pt modelId="{F93E1FC4-287F-6143-AAEB-DE9A357765F6}" type="sibTrans" cxnId="{A5302993-F459-7343-B696-BE8E8663A0EB}">
      <dgm:prSet/>
      <dgm:spPr/>
      <dgm:t>
        <a:bodyPr/>
        <a:lstStyle/>
        <a:p>
          <a:endParaRPr lang="en-US"/>
        </a:p>
      </dgm:t>
    </dgm:pt>
    <dgm:pt modelId="{FC9ADED4-7CA7-7540-90C4-9A07C8633CA5}">
      <dgm:prSet phldrT="[Text]" custT="1"/>
      <dgm:spPr>
        <a:noFill/>
        <a:ln w="28575">
          <a:solidFill>
            <a:schemeClr val="tx1"/>
          </a:solidFill>
        </a:ln>
      </dgm:spPr>
      <dgm:t>
        <a:bodyPr/>
        <a:lstStyle/>
        <a:p>
          <a:r>
            <a:rPr lang="en-US" sz="1200" b="1" dirty="0">
              <a:solidFill>
                <a:schemeClr val="tx1"/>
              </a:solidFill>
            </a:rPr>
            <a:t>Synthesis</a:t>
          </a:r>
        </a:p>
        <a:p>
          <a:r>
            <a:rPr lang="en-US" sz="1000" b="1" dirty="0">
              <a:solidFill>
                <a:schemeClr val="tx1"/>
              </a:solidFill>
            </a:rPr>
            <a:t>(Structural)</a:t>
          </a:r>
        </a:p>
      </dgm:t>
    </dgm:pt>
    <dgm:pt modelId="{BA770136-0747-0A4A-ACF6-29A0BFE16C56}" type="parTrans" cxnId="{5B1718B7-0F00-6549-8A23-9421D3152679}">
      <dgm:prSet/>
      <dgm:spPr/>
      <dgm:t>
        <a:bodyPr/>
        <a:lstStyle/>
        <a:p>
          <a:endParaRPr lang="en-US"/>
        </a:p>
      </dgm:t>
    </dgm:pt>
    <dgm:pt modelId="{DCD376DB-71B4-5049-B282-6B1384AC0D05}" type="sibTrans" cxnId="{5B1718B7-0F00-6549-8A23-9421D3152679}">
      <dgm:prSet/>
      <dgm:spPr/>
      <dgm:t>
        <a:bodyPr/>
        <a:lstStyle/>
        <a:p>
          <a:endParaRPr lang="en-US"/>
        </a:p>
      </dgm:t>
    </dgm:pt>
    <dgm:pt modelId="{292F974A-565E-3B4C-9BBF-E051C2EFE2C2}">
      <dgm:prSet custT="1"/>
      <dgm:spPr>
        <a:noFill/>
        <a:ln w="28575">
          <a:solidFill>
            <a:schemeClr val="tx1"/>
          </a:solidFill>
        </a:ln>
      </dgm:spPr>
      <dgm:t>
        <a:bodyPr/>
        <a:lstStyle/>
        <a:p>
          <a:r>
            <a:rPr lang="en-US" sz="1200" b="1" dirty="0">
              <a:solidFill>
                <a:schemeClr val="tx1"/>
              </a:solidFill>
            </a:rPr>
            <a:t>Place-&amp;-Route</a:t>
          </a:r>
        </a:p>
        <a:p>
          <a:r>
            <a:rPr lang="en-US" sz="1000" b="1" dirty="0">
              <a:solidFill>
                <a:schemeClr val="tx1"/>
              </a:solidFill>
            </a:rPr>
            <a:t>(Physical)</a:t>
          </a:r>
        </a:p>
      </dgm:t>
    </dgm:pt>
    <dgm:pt modelId="{A9A29166-0574-3145-834B-DCEA8F6CEF16}" type="parTrans" cxnId="{2D3E031B-F900-8A49-9048-DAB780C4279E}">
      <dgm:prSet/>
      <dgm:spPr/>
      <dgm:t>
        <a:bodyPr/>
        <a:lstStyle/>
        <a:p>
          <a:endParaRPr lang="en-US"/>
        </a:p>
      </dgm:t>
    </dgm:pt>
    <dgm:pt modelId="{9D2012F1-CA8B-E14E-BCFC-42EBD33ACCB2}" type="sibTrans" cxnId="{2D3E031B-F900-8A49-9048-DAB780C4279E}">
      <dgm:prSet/>
      <dgm:spPr/>
      <dgm:t>
        <a:bodyPr/>
        <a:lstStyle/>
        <a:p>
          <a:endParaRPr lang="en-US"/>
        </a:p>
      </dgm:t>
    </dgm:pt>
    <dgm:pt modelId="{B2960088-9A58-414B-BC69-E15A8AC7E57D}">
      <dgm:prSet custT="1"/>
      <dgm:spPr>
        <a:noFill/>
        <a:ln w="28575">
          <a:solidFill>
            <a:schemeClr val="tx1"/>
          </a:solidFill>
        </a:ln>
      </dgm:spPr>
      <dgm:t>
        <a:bodyPr/>
        <a:lstStyle/>
        <a:p>
          <a:r>
            <a:rPr lang="en-US" sz="1200" b="1" dirty="0">
              <a:solidFill>
                <a:schemeClr val="tx1"/>
              </a:solidFill>
            </a:rPr>
            <a:t>Fabrication</a:t>
          </a:r>
        </a:p>
      </dgm:t>
    </dgm:pt>
    <dgm:pt modelId="{604EFA2C-2AEE-D147-80FF-6421122DBB2A}" type="parTrans" cxnId="{B8C2BC89-94DB-8347-A5BB-87096D5177DA}">
      <dgm:prSet/>
      <dgm:spPr/>
      <dgm:t>
        <a:bodyPr/>
        <a:lstStyle/>
        <a:p>
          <a:endParaRPr lang="en-US"/>
        </a:p>
      </dgm:t>
    </dgm:pt>
    <dgm:pt modelId="{4D973F36-28A9-134F-801E-D1021069D672}" type="sibTrans" cxnId="{B8C2BC89-94DB-8347-A5BB-87096D5177DA}">
      <dgm:prSet/>
      <dgm:spPr/>
      <dgm:t>
        <a:bodyPr/>
        <a:lstStyle/>
        <a:p>
          <a:endParaRPr lang="en-US"/>
        </a:p>
      </dgm:t>
    </dgm:pt>
    <dgm:pt modelId="{94118BE7-D0AD-4F40-B6C3-F3119D045AE0}">
      <dgm:prSet custT="1"/>
      <dgm:spPr>
        <a:noFill/>
        <a:ln w="28575">
          <a:solidFill>
            <a:schemeClr val="tx1"/>
          </a:solidFill>
        </a:ln>
      </dgm:spPr>
      <dgm:t>
        <a:bodyPr/>
        <a:lstStyle/>
        <a:p>
          <a:r>
            <a:rPr lang="en-US" sz="1200" b="1" dirty="0">
              <a:solidFill>
                <a:schemeClr val="tx1"/>
              </a:solidFill>
            </a:rPr>
            <a:t>Packaging</a:t>
          </a:r>
        </a:p>
      </dgm:t>
    </dgm:pt>
    <dgm:pt modelId="{B812E159-40A1-3040-B939-0E1F89A39B5E}" type="parTrans" cxnId="{CAFA77B2-D401-4741-8981-723719E6471C}">
      <dgm:prSet/>
      <dgm:spPr/>
      <dgm:t>
        <a:bodyPr/>
        <a:lstStyle/>
        <a:p>
          <a:endParaRPr lang="en-US"/>
        </a:p>
      </dgm:t>
    </dgm:pt>
    <dgm:pt modelId="{76ACCE90-0608-EA42-9C31-267AD254A557}" type="sibTrans" cxnId="{CAFA77B2-D401-4741-8981-723719E6471C}">
      <dgm:prSet/>
      <dgm:spPr/>
      <dgm:t>
        <a:bodyPr/>
        <a:lstStyle/>
        <a:p>
          <a:endParaRPr lang="en-US"/>
        </a:p>
      </dgm:t>
    </dgm:pt>
    <dgm:pt modelId="{ABF52798-70F8-5846-83B3-BF29793573DD}">
      <dgm:prSet custT="1"/>
      <dgm:spPr>
        <a:noFill/>
        <a:ln w="28575">
          <a:solidFill>
            <a:schemeClr val="tx1"/>
          </a:solidFill>
        </a:ln>
      </dgm:spPr>
      <dgm:t>
        <a:bodyPr/>
        <a:lstStyle/>
        <a:p>
          <a:r>
            <a:rPr lang="en-US" sz="1200" dirty="0"/>
            <a:t>3</a:t>
          </a:r>
          <a:r>
            <a:rPr lang="en-US" sz="1200" baseline="30000" dirty="0"/>
            <a:t>rd</a:t>
          </a:r>
          <a:r>
            <a:rPr lang="en-US" sz="1200" dirty="0"/>
            <a:t> Party IP</a:t>
          </a:r>
        </a:p>
      </dgm:t>
    </dgm:pt>
    <dgm:pt modelId="{5291B6D1-F3A1-3C40-AE7D-D6AC975B9C41}" type="parTrans" cxnId="{095427E5-9CDF-464D-865F-4D19A33E1F3C}">
      <dgm:prSet/>
      <dgm:spPr/>
      <dgm:t>
        <a:bodyPr/>
        <a:lstStyle/>
        <a:p>
          <a:endParaRPr lang="en-US"/>
        </a:p>
      </dgm:t>
    </dgm:pt>
    <dgm:pt modelId="{81E8243C-9B18-EC46-8C2A-84797B79E498}" type="sibTrans" cxnId="{095427E5-9CDF-464D-865F-4D19A33E1F3C}">
      <dgm:prSet/>
      <dgm:spPr/>
      <dgm:t>
        <a:bodyPr/>
        <a:lstStyle/>
        <a:p>
          <a:endParaRPr lang="en-US"/>
        </a:p>
      </dgm:t>
    </dgm:pt>
    <dgm:pt modelId="{068F2BE1-93D7-6B47-A8A3-1894F712BD03}" type="pres">
      <dgm:prSet presAssocID="{E689617C-4E76-8D4F-B0B7-330B8BF243D3}" presName="Name0" presStyleCnt="0">
        <dgm:presLayoutVars>
          <dgm:dir/>
          <dgm:resizeHandles val="exact"/>
        </dgm:presLayoutVars>
      </dgm:prSet>
      <dgm:spPr/>
    </dgm:pt>
    <dgm:pt modelId="{AF1DB132-E4DB-EF40-8257-3080BA7707C5}" type="pres">
      <dgm:prSet presAssocID="{E689617C-4E76-8D4F-B0B7-330B8BF243D3}" presName="fgShape" presStyleLbl="fgShp" presStyleIdx="0" presStyleCnt="1" custScaleX="99993" custScaleY="100734" custLinFactNeighborX="9" custLinFactNeighborY="-1090"/>
      <dgm:spPr>
        <a:prstGeom prst="rightArrow">
          <a:avLst/>
        </a:prstGeom>
      </dgm:spPr>
    </dgm:pt>
    <dgm:pt modelId="{DF940CD7-3025-0A42-9CD9-9642AADAA9FE}" type="pres">
      <dgm:prSet presAssocID="{E689617C-4E76-8D4F-B0B7-330B8BF243D3}" presName="linComp" presStyleCnt="0"/>
      <dgm:spPr/>
    </dgm:pt>
    <dgm:pt modelId="{2E337F41-4D7A-984F-BDF2-97547EAC0FB5}" type="pres">
      <dgm:prSet presAssocID="{ABF52798-70F8-5846-83B3-BF29793573DD}" presName="compNode" presStyleCnt="0"/>
      <dgm:spPr/>
    </dgm:pt>
    <dgm:pt modelId="{8482BC0D-7454-2C43-92E7-63E93587E7EC}" type="pres">
      <dgm:prSet presAssocID="{ABF52798-70F8-5846-83B3-BF29793573DD}" presName="bkgdShape" presStyleLbl="node1" presStyleIdx="0" presStyleCnt="6"/>
      <dgm:spPr/>
    </dgm:pt>
    <dgm:pt modelId="{435C08D8-14C8-E249-8688-E4FA2C11C675}" type="pres">
      <dgm:prSet presAssocID="{ABF52798-70F8-5846-83B3-BF29793573DD}" presName="nodeTx" presStyleLbl="node1" presStyleIdx="0" presStyleCnt="6">
        <dgm:presLayoutVars>
          <dgm:bulletEnabled val="1"/>
        </dgm:presLayoutVars>
      </dgm:prSet>
      <dgm:spPr/>
    </dgm:pt>
    <dgm:pt modelId="{77A27E2F-B094-5A4E-8D5A-05F6D3063972}" type="pres">
      <dgm:prSet presAssocID="{ABF52798-70F8-5846-83B3-BF29793573DD}" presName="invisiNode" presStyleLbl="node1" presStyleIdx="0" presStyleCnt="6"/>
      <dgm:spPr/>
    </dgm:pt>
    <dgm:pt modelId="{8CAFAF69-8A5D-B94F-A0F0-2E1DDF1A6548}" type="pres">
      <dgm:prSet presAssocID="{ABF52798-70F8-5846-83B3-BF29793573DD}" presName="imagNode"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48828BF-477E-D24C-9A8E-F9FC3F7F00E6}" type="pres">
      <dgm:prSet presAssocID="{81E8243C-9B18-EC46-8C2A-84797B79E498}" presName="sibTrans" presStyleLbl="sibTrans2D1" presStyleIdx="0" presStyleCnt="0"/>
      <dgm:spPr/>
    </dgm:pt>
    <dgm:pt modelId="{AA86E736-D2F1-9A48-8C48-864DE357FCAE}" type="pres">
      <dgm:prSet presAssocID="{49A12093-46D2-0F46-A677-A1293807BC57}" presName="compNode" presStyleCnt="0"/>
      <dgm:spPr/>
    </dgm:pt>
    <dgm:pt modelId="{CF7388B1-D327-CF4F-BFED-AF6E22F34F54}" type="pres">
      <dgm:prSet presAssocID="{49A12093-46D2-0F46-A677-A1293807BC57}" presName="bkgdShape" presStyleLbl="node1" presStyleIdx="1" presStyleCnt="6"/>
      <dgm:spPr/>
    </dgm:pt>
    <dgm:pt modelId="{B9B36A4E-E697-7E47-AB63-4F4284DE5191}" type="pres">
      <dgm:prSet presAssocID="{49A12093-46D2-0F46-A677-A1293807BC57}" presName="nodeTx" presStyleLbl="node1" presStyleIdx="1" presStyleCnt="6">
        <dgm:presLayoutVars>
          <dgm:bulletEnabled val="1"/>
        </dgm:presLayoutVars>
      </dgm:prSet>
      <dgm:spPr/>
    </dgm:pt>
    <dgm:pt modelId="{84913B22-033A-3E4E-B0BD-417F66494FAA}" type="pres">
      <dgm:prSet presAssocID="{49A12093-46D2-0F46-A677-A1293807BC57}" presName="invisiNode" presStyleLbl="node1" presStyleIdx="1" presStyleCnt="6"/>
      <dgm:spPr/>
    </dgm:pt>
    <dgm:pt modelId="{9CBCB860-7C24-9C48-87BD-29ECFCDFEB63}" type="pres">
      <dgm:prSet presAssocID="{49A12093-46D2-0F46-A677-A1293807BC57}" presName="imagNode"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FB2D63A2-EF4A-1C4C-90A6-40A46DED7AA7}" type="pres">
      <dgm:prSet presAssocID="{F93E1FC4-287F-6143-AAEB-DE9A357765F6}" presName="sibTrans" presStyleLbl="sibTrans2D1" presStyleIdx="0" presStyleCnt="0"/>
      <dgm:spPr/>
    </dgm:pt>
    <dgm:pt modelId="{4359C8BD-A770-2D46-97EA-BCA9CDB36F99}" type="pres">
      <dgm:prSet presAssocID="{FC9ADED4-7CA7-7540-90C4-9A07C8633CA5}" presName="compNode" presStyleCnt="0"/>
      <dgm:spPr/>
    </dgm:pt>
    <dgm:pt modelId="{172009DE-CB6E-4142-975C-F9267AC7346A}" type="pres">
      <dgm:prSet presAssocID="{FC9ADED4-7CA7-7540-90C4-9A07C8633CA5}" presName="bkgdShape" presStyleLbl="node1" presStyleIdx="2" presStyleCnt="6"/>
      <dgm:spPr/>
    </dgm:pt>
    <dgm:pt modelId="{F4E5BDFA-8DA0-3740-83DD-6835A5DF7DD6}" type="pres">
      <dgm:prSet presAssocID="{FC9ADED4-7CA7-7540-90C4-9A07C8633CA5}" presName="nodeTx" presStyleLbl="node1" presStyleIdx="2" presStyleCnt="6">
        <dgm:presLayoutVars>
          <dgm:bulletEnabled val="1"/>
        </dgm:presLayoutVars>
      </dgm:prSet>
      <dgm:spPr/>
    </dgm:pt>
    <dgm:pt modelId="{ADB75E92-DE47-A643-BC40-0C505B8A7125}" type="pres">
      <dgm:prSet presAssocID="{FC9ADED4-7CA7-7540-90C4-9A07C8633CA5}" presName="invisiNode" presStyleLbl="node1" presStyleIdx="2" presStyleCnt="6"/>
      <dgm:spPr/>
    </dgm:pt>
    <dgm:pt modelId="{C1914901-F221-E143-83A4-7B66C241338D}" type="pres">
      <dgm:prSet presAssocID="{FC9ADED4-7CA7-7540-90C4-9A07C8633CA5}" presName="imagNode"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a:ext>
            </a:extLst>
          </a:blip>
          <a:srcRect/>
          <a:stretch>
            <a:fillRect l="-21000" r="-21000"/>
          </a:stretch>
        </a:blipFill>
      </dgm:spPr>
    </dgm:pt>
    <dgm:pt modelId="{573A032D-7AAA-434A-8903-8E99075F23E0}" type="pres">
      <dgm:prSet presAssocID="{DCD376DB-71B4-5049-B282-6B1384AC0D05}" presName="sibTrans" presStyleLbl="sibTrans2D1" presStyleIdx="0" presStyleCnt="0"/>
      <dgm:spPr/>
    </dgm:pt>
    <dgm:pt modelId="{0470F3A6-B08A-1E49-BA56-5474B93B41E2}" type="pres">
      <dgm:prSet presAssocID="{292F974A-565E-3B4C-9BBF-E051C2EFE2C2}" presName="compNode" presStyleCnt="0"/>
      <dgm:spPr/>
    </dgm:pt>
    <dgm:pt modelId="{747281D1-4C80-5448-B25D-4F7AC3D6E8BB}" type="pres">
      <dgm:prSet presAssocID="{292F974A-565E-3B4C-9BBF-E051C2EFE2C2}" presName="bkgdShape" presStyleLbl="node1" presStyleIdx="3" presStyleCnt="6"/>
      <dgm:spPr/>
    </dgm:pt>
    <dgm:pt modelId="{0D675D1E-E6B9-2948-BB43-033DE54445E7}" type="pres">
      <dgm:prSet presAssocID="{292F974A-565E-3B4C-9BBF-E051C2EFE2C2}" presName="nodeTx" presStyleLbl="node1" presStyleIdx="3" presStyleCnt="6">
        <dgm:presLayoutVars>
          <dgm:bulletEnabled val="1"/>
        </dgm:presLayoutVars>
      </dgm:prSet>
      <dgm:spPr/>
    </dgm:pt>
    <dgm:pt modelId="{A2FFBEE2-E5AF-054D-8685-2B66EF4D7690}" type="pres">
      <dgm:prSet presAssocID="{292F974A-565E-3B4C-9BBF-E051C2EFE2C2}" presName="invisiNode" presStyleLbl="node1" presStyleIdx="3" presStyleCnt="6"/>
      <dgm:spPr/>
    </dgm:pt>
    <dgm:pt modelId="{C5EFC184-4DEE-7444-883C-D35B71BF7556}" type="pres">
      <dgm:prSet presAssocID="{292F974A-565E-3B4C-9BBF-E051C2EFE2C2}" presName="imagNode"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A9B7E4E3-1A2D-8A4B-A37D-EC47DB225592}" type="pres">
      <dgm:prSet presAssocID="{9D2012F1-CA8B-E14E-BCFC-42EBD33ACCB2}" presName="sibTrans" presStyleLbl="sibTrans2D1" presStyleIdx="0" presStyleCnt="0"/>
      <dgm:spPr/>
    </dgm:pt>
    <dgm:pt modelId="{63D25242-CBC3-1846-BDE1-9893D4A69323}" type="pres">
      <dgm:prSet presAssocID="{B2960088-9A58-414B-BC69-E15A8AC7E57D}" presName="compNode" presStyleCnt="0"/>
      <dgm:spPr/>
    </dgm:pt>
    <dgm:pt modelId="{64322480-E1FC-514B-84EF-5EC1B309743C}" type="pres">
      <dgm:prSet presAssocID="{B2960088-9A58-414B-BC69-E15A8AC7E57D}" presName="bkgdShape" presStyleLbl="node1" presStyleIdx="4" presStyleCnt="6"/>
      <dgm:spPr/>
    </dgm:pt>
    <dgm:pt modelId="{E5205BD8-5857-7C43-B566-91021380CDDE}" type="pres">
      <dgm:prSet presAssocID="{B2960088-9A58-414B-BC69-E15A8AC7E57D}" presName="nodeTx" presStyleLbl="node1" presStyleIdx="4" presStyleCnt="6">
        <dgm:presLayoutVars>
          <dgm:bulletEnabled val="1"/>
        </dgm:presLayoutVars>
      </dgm:prSet>
      <dgm:spPr/>
    </dgm:pt>
    <dgm:pt modelId="{9FC11835-8B71-304F-877A-B666AA6B23C7}" type="pres">
      <dgm:prSet presAssocID="{B2960088-9A58-414B-BC69-E15A8AC7E57D}" presName="invisiNode" presStyleLbl="node1" presStyleIdx="4" presStyleCnt="6"/>
      <dgm:spPr/>
    </dgm:pt>
    <dgm:pt modelId="{C2C1A3B3-AF5F-094B-BEFF-F0852A03D3A3}" type="pres">
      <dgm:prSet presAssocID="{B2960088-9A58-414B-BC69-E15A8AC7E57D}" presName="imagNode"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pt>
    <dgm:pt modelId="{F5719142-6196-1942-9406-CF4395507F6F}" type="pres">
      <dgm:prSet presAssocID="{4D973F36-28A9-134F-801E-D1021069D672}" presName="sibTrans" presStyleLbl="sibTrans2D1" presStyleIdx="0" presStyleCnt="0"/>
      <dgm:spPr/>
    </dgm:pt>
    <dgm:pt modelId="{0600FB29-E07D-224A-AB16-5040F906B4FF}" type="pres">
      <dgm:prSet presAssocID="{94118BE7-D0AD-4F40-B6C3-F3119D045AE0}" presName="compNode" presStyleCnt="0"/>
      <dgm:spPr/>
    </dgm:pt>
    <dgm:pt modelId="{F4935798-41E9-644E-A410-F52A5ABAA45A}" type="pres">
      <dgm:prSet presAssocID="{94118BE7-D0AD-4F40-B6C3-F3119D045AE0}" presName="bkgdShape" presStyleLbl="node1" presStyleIdx="5" presStyleCnt="6"/>
      <dgm:spPr/>
    </dgm:pt>
    <dgm:pt modelId="{868D1C29-2ABE-5F40-B87C-E7CF30C6EE46}" type="pres">
      <dgm:prSet presAssocID="{94118BE7-D0AD-4F40-B6C3-F3119D045AE0}" presName="nodeTx" presStyleLbl="node1" presStyleIdx="5" presStyleCnt="6">
        <dgm:presLayoutVars>
          <dgm:bulletEnabled val="1"/>
        </dgm:presLayoutVars>
      </dgm:prSet>
      <dgm:spPr/>
    </dgm:pt>
    <dgm:pt modelId="{573857C2-16BC-A64B-8067-76F518000C56}" type="pres">
      <dgm:prSet presAssocID="{94118BE7-D0AD-4F40-B6C3-F3119D045AE0}" presName="invisiNode" presStyleLbl="node1" presStyleIdx="5" presStyleCnt="6"/>
      <dgm:spPr/>
    </dgm:pt>
    <dgm:pt modelId="{C5C15CB9-B595-6E47-BA14-72F35A298DBD}" type="pres">
      <dgm:prSet presAssocID="{94118BE7-D0AD-4F40-B6C3-F3119D045AE0}" presName="imagNode" presStyleLbl="fgImgPlace1" presStyleIdx="5" presStyleCnt="6"/>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pt>
  </dgm:ptLst>
  <dgm:cxnLst>
    <dgm:cxn modelId="{A3190D04-72E5-8B41-B259-72A5347440EA}" type="presOf" srcId="{ABF52798-70F8-5846-83B3-BF29793573DD}" destId="{8482BC0D-7454-2C43-92E7-63E93587E7EC}" srcOrd="0" destOrd="0" presId="urn:microsoft.com/office/officeart/2005/8/layout/hList7"/>
    <dgm:cxn modelId="{3192E107-792F-BA45-AD38-1F58E7C209CE}" type="presOf" srcId="{DCD376DB-71B4-5049-B282-6B1384AC0D05}" destId="{573A032D-7AAA-434A-8903-8E99075F23E0}" srcOrd="0" destOrd="0" presId="urn:microsoft.com/office/officeart/2005/8/layout/hList7"/>
    <dgm:cxn modelId="{2D3E031B-F900-8A49-9048-DAB780C4279E}" srcId="{E689617C-4E76-8D4F-B0B7-330B8BF243D3}" destId="{292F974A-565E-3B4C-9BBF-E051C2EFE2C2}" srcOrd="3" destOrd="0" parTransId="{A9A29166-0574-3145-834B-DCEA8F6CEF16}" sibTransId="{9D2012F1-CA8B-E14E-BCFC-42EBD33ACCB2}"/>
    <dgm:cxn modelId="{8DC91D28-AD72-6C43-978E-0FC824DD23FA}" type="presOf" srcId="{49A12093-46D2-0F46-A677-A1293807BC57}" destId="{B9B36A4E-E697-7E47-AB63-4F4284DE5191}" srcOrd="1" destOrd="0" presId="urn:microsoft.com/office/officeart/2005/8/layout/hList7"/>
    <dgm:cxn modelId="{569D202B-E47F-E04D-B346-A21974004C02}" type="presOf" srcId="{E689617C-4E76-8D4F-B0B7-330B8BF243D3}" destId="{068F2BE1-93D7-6B47-A8A3-1894F712BD03}" srcOrd="0" destOrd="0" presId="urn:microsoft.com/office/officeart/2005/8/layout/hList7"/>
    <dgm:cxn modelId="{673EA241-D218-E14F-A91A-8B5927801921}" type="presOf" srcId="{FC9ADED4-7CA7-7540-90C4-9A07C8633CA5}" destId="{F4E5BDFA-8DA0-3740-83DD-6835A5DF7DD6}" srcOrd="1" destOrd="0" presId="urn:microsoft.com/office/officeart/2005/8/layout/hList7"/>
    <dgm:cxn modelId="{C7A56346-C37A-974B-A25B-A85A655A1D4E}" type="presOf" srcId="{FC9ADED4-7CA7-7540-90C4-9A07C8633CA5}" destId="{172009DE-CB6E-4142-975C-F9267AC7346A}" srcOrd="0" destOrd="0" presId="urn:microsoft.com/office/officeart/2005/8/layout/hList7"/>
    <dgm:cxn modelId="{B09E3A58-66F3-D142-B3BA-F2C4CD9D395C}" type="presOf" srcId="{4D973F36-28A9-134F-801E-D1021069D672}" destId="{F5719142-6196-1942-9406-CF4395507F6F}" srcOrd="0" destOrd="0" presId="urn:microsoft.com/office/officeart/2005/8/layout/hList7"/>
    <dgm:cxn modelId="{BFBE4960-E666-E548-B32B-758CD4E9C125}" type="presOf" srcId="{292F974A-565E-3B4C-9BBF-E051C2EFE2C2}" destId="{747281D1-4C80-5448-B25D-4F7AC3D6E8BB}" srcOrd="0" destOrd="0" presId="urn:microsoft.com/office/officeart/2005/8/layout/hList7"/>
    <dgm:cxn modelId="{B8C2BC89-94DB-8347-A5BB-87096D5177DA}" srcId="{E689617C-4E76-8D4F-B0B7-330B8BF243D3}" destId="{B2960088-9A58-414B-BC69-E15A8AC7E57D}" srcOrd="4" destOrd="0" parTransId="{604EFA2C-2AEE-D147-80FF-6421122DBB2A}" sibTransId="{4D973F36-28A9-134F-801E-D1021069D672}"/>
    <dgm:cxn modelId="{A5302993-F459-7343-B696-BE8E8663A0EB}" srcId="{E689617C-4E76-8D4F-B0B7-330B8BF243D3}" destId="{49A12093-46D2-0F46-A677-A1293807BC57}" srcOrd="1" destOrd="0" parTransId="{0F5BBB78-364A-884A-A003-635389387BC0}" sibTransId="{F93E1FC4-287F-6143-AAEB-DE9A357765F6}"/>
    <dgm:cxn modelId="{6F7AEF95-8414-2A4D-A0AD-DB62BA111E75}" type="presOf" srcId="{9D2012F1-CA8B-E14E-BCFC-42EBD33ACCB2}" destId="{A9B7E4E3-1A2D-8A4B-A37D-EC47DB225592}" srcOrd="0" destOrd="0" presId="urn:microsoft.com/office/officeart/2005/8/layout/hList7"/>
    <dgm:cxn modelId="{317658A8-2272-224A-B12A-D52B13D29AC4}" type="presOf" srcId="{81E8243C-9B18-EC46-8C2A-84797B79E498}" destId="{548828BF-477E-D24C-9A8E-F9FC3F7F00E6}" srcOrd="0" destOrd="0" presId="urn:microsoft.com/office/officeart/2005/8/layout/hList7"/>
    <dgm:cxn modelId="{CAFA77B2-D401-4741-8981-723719E6471C}" srcId="{E689617C-4E76-8D4F-B0B7-330B8BF243D3}" destId="{94118BE7-D0AD-4F40-B6C3-F3119D045AE0}" srcOrd="5" destOrd="0" parTransId="{B812E159-40A1-3040-B939-0E1F89A39B5E}" sibTransId="{76ACCE90-0608-EA42-9C31-267AD254A557}"/>
    <dgm:cxn modelId="{5B1718B7-0F00-6549-8A23-9421D3152679}" srcId="{E689617C-4E76-8D4F-B0B7-330B8BF243D3}" destId="{FC9ADED4-7CA7-7540-90C4-9A07C8633CA5}" srcOrd="2" destOrd="0" parTransId="{BA770136-0747-0A4A-ACF6-29A0BFE16C56}" sibTransId="{DCD376DB-71B4-5049-B282-6B1384AC0D05}"/>
    <dgm:cxn modelId="{4D079CB9-934C-5F4D-AF6D-6D18500A6CAB}" type="presOf" srcId="{F93E1FC4-287F-6143-AAEB-DE9A357765F6}" destId="{FB2D63A2-EF4A-1C4C-90A6-40A46DED7AA7}" srcOrd="0" destOrd="0" presId="urn:microsoft.com/office/officeart/2005/8/layout/hList7"/>
    <dgm:cxn modelId="{AA0806C5-1737-B84C-AEBB-5E4FAC53EA06}" type="presOf" srcId="{94118BE7-D0AD-4F40-B6C3-F3119D045AE0}" destId="{868D1C29-2ABE-5F40-B87C-E7CF30C6EE46}" srcOrd="1" destOrd="0" presId="urn:microsoft.com/office/officeart/2005/8/layout/hList7"/>
    <dgm:cxn modelId="{026D85CE-4D50-644A-B337-66ECD28BF2CD}" type="presOf" srcId="{B2960088-9A58-414B-BC69-E15A8AC7E57D}" destId="{64322480-E1FC-514B-84EF-5EC1B309743C}" srcOrd="0" destOrd="0" presId="urn:microsoft.com/office/officeart/2005/8/layout/hList7"/>
    <dgm:cxn modelId="{2DACF8E1-1C0E-CA4E-93CD-FCB967D0F29B}" type="presOf" srcId="{ABF52798-70F8-5846-83B3-BF29793573DD}" destId="{435C08D8-14C8-E249-8688-E4FA2C11C675}" srcOrd="1" destOrd="0" presId="urn:microsoft.com/office/officeart/2005/8/layout/hList7"/>
    <dgm:cxn modelId="{5A8873E2-11FB-A44F-A18F-4D167B8964CD}" type="presOf" srcId="{292F974A-565E-3B4C-9BBF-E051C2EFE2C2}" destId="{0D675D1E-E6B9-2948-BB43-033DE54445E7}" srcOrd="1" destOrd="0" presId="urn:microsoft.com/office/officeart/2005/8/layout/hList7"/>
    <dgm:cxn modelId="{602AD8E3-DD24-F84A-BFB7-16D8C26E554F}" type="presOf" srcId="{94118BE7-D0AD-4F40-B6C3-F3119D045AE0}" destId="{F4935798-41E9-644E-A410-F52A5ABAA45A}" srcOrd="0" destOrd="0" presId="urn:microsoft.com/office/officeart/2005/8/layout/hList7"/>
    <dgm:cxn modelId="{095427E5-9CDF-464D-865F-4D19A33E1F3C}" srcId="{E689617C-4E76-8D4F-B0B7-330B8BF243D3}" destId="{ABF52798-70F8-5846-83B3-BF29793573DD}" srcOrd="0" destOrd="0" parTransId="{5291B6D1-F3A1-3C40-AE7D-D6AC975B9C41}" sibTransId="{81E8243C-9B18-EC46-8C2A-84797B79E498}"/>
    <dgm:cxn modelId="{C7F641E8-12FC-7742-9746-95DDC76CC830}" type="presOf" srcId="{49A12093-46D2-0F46-A677-A1293807BC57}" destId="{CF7388B1-D327-CF4F-BFED-AF6E22F34F54}" srcOrd="0" destOrd="0" presId="urn:microsoft.com/office/officeart/2005/8/layout/hList7"/>
    <dgm:cxn modelId="{DB37BBF2-B2E9-4547-BF42-87FEABC4791D}" type="presOf" srcId="{B2960088-9A58-414B-BC69-E15A8AC7E57D}" destId="{E5205BD8-5857-7C43-B566-91021380CDDE}" srcOrd="1" destOrd="0" presId="urn:microsoft.com/office/officeart/2005/8/layout/hList7"/>
    <dgm:cxn modelId="{8E9F60AC-9F59-314F-A927-AF1346EA7409}" type="presParOf" srcId="{068F2BE1-93D7-6B47-A8A3-1894F712BD03}" destId="{AF1DB132-E4DB-EF40-8257-3080BA7707C5}" srcOrd="0" destOrd="0" presId="urn:microsoft.com/office/officeart/2005/8/layout/hList7"/>
    <dgm:cxn modelId="{081962E7-2C80-714D-B0F5-4AEFCD2EE934}" type="presParOf" srcId="{068F2BE1-93D7-6B47-A8A3-1894F712BD03}" destId="{DF940CD7-3025-0A42-9CD9-9642AADAA9FE}" srcOrd="1" destOrd="0" presId="urn:microsoft.com/office/officeart/2005/8/layout/hList7"/>
    <dgm:cxn modelId="{2977AF09-8953-584F-9405-B49EA02BEA00}" type="presParOf" srcId="{DF940CD7-3025-0A42-9CD9-9642AADAA9FE}" destId="{2E337F41-4D7A-984F-BDF2-97547EAC0FB5}" srcOrd="0" destOrd="0" presId="urn:microsoft.com/office/officeart/2005/8/layout/hList7"/>
    <dgm:cxn modelId="{AF91EFF5-7EAA-5D40-B3FA-032C24FA2214}" type="presParOf" srcId="{2E337F41-4D7A-984F-BDF2-97547EAC0FB5}" destId="{8482BC0D-7454-2C43-92E7-63E93587E7EC}" srcOrd="0" destOrd="0" presId="urn:microsoft.com/office/officeart/2005/8/layout/hList7"/>
    <dgm:cxn modelId="{178F419F-8FAD-114C-9109-7DC93DD121B0}" type="presParOf" srcId="{2E337F41-4D7A-984F-BDF2-97547EAC0FB5}" destId="{435C08D8-14C8-E249-8688-E4FA2C11C675}" srcOrd="1" destOrd="0" presId="urn:microsoft.com/office/officeart/2005/8/layout/hList7"/>
    <dgm:cxn modelId="{E0E3E0BC-872E-7041-9534-99FA9854F254}" type="presParOf" srcId="{2E337F41-4D7A-984F-BDF2-97547EAC0FB5}" destId="{77A27E2F-B094-5A4E-8D5A-05F6D3063972}" srcOrd="2" destOrd="0" presId="urn:microsoft.com/office/officeart/2005/8/layout/hList7"/>
    <dgm:cxn modelId="{C226AE64-0B94-234F-8DF9-2F9C046C9B0A}" type="presParOf" srcId="{2E337F41-4D7A-984F-BDF2-97547EAC0FB5}" destId="{8CAFAF69-8A5D-B94F-A0F0-2E1DDF1A6548}" srcOrd="3" destOrd="0" presId="urn:microsoft.com/office/officeart/2005/8/layout/hList7"/>
    <dgm:cxn modelId="{81D7EBFB-2201-7044-850B-DC322E140915}" type="presParOf" srcId="{DF940CD7-3025-0A42-9CD9-9642AADAA9FE}" destId="{548828BF-477E-D24C-9A8E-F9FC3F7F00E6}" srcOrd="1" destOrd="0" presId="urn:microsoft.com/office/officeart/2005/8/layout/hList7"/>
    <dgm:cxn modelId="{41C46532-8552-A74B-AE93-2F3266EF6F76}" type="presParOf" srcId="{DF940CD7-3025-0A42-9CD9-9642AADAA9FE}" destId="{AA86E736-D2F1-9A48-8C48-864DE357FCAE}" srcOrd="2" destOrd="0" presId="urn:microsoft.com/office/officeart/2005/8/layout/hList7"/>
    <dgm:cxn modelId="{78CA49D9-6A8D-154C-B938-83F01FDE0DDF}" type="presParOf" srcId="{AA86E736-D2F1-9A48-8C48-864DE357FCAE}" destId="{CF7388B1-D327-CF4F-BFED-AF6E22F34F54}" srcOrd="0" destOrd="0" presId="urn:microsoft.com/office/officeart/2005/8/layout/hList7"/>
    <dgm:cxn modelId="{F0E2917B-1D66-4640-8AC0-7432EBECCB2D}" type="presParOf" srcId="{AA86E736-D2F1-9A48-8C48-864DE357FCAE}" destId="{B9B36A4E-E697-7E47-AB63-4F4284DE5191}" srcOrd="1" destOrd="0" presId="urn:microsoft.com/office/officeart/2005/8/layout/hList7"/>
    <dgm:cxn modelId="{228339F8-87C0-5C4B-894C-DCEFA7AF5720}" type="presParOf" srcId="{AA86E736-D2F1-9A48-8C48-864DE357FCAE}" destId="{84913B22-033A-3E4E-B0BD-417F66494FAA}" srcOrd="2" destOrd="0" presId="urn:microsoft.com/office/officeart/2005/8/layout/hList7"/>
    <dgm:cxn modelId="{3EA88C60-9CF7-C440-804F-A297C1BF691D}" type="presParOf" srcId="{AA86E736-D2F1-9A48-8C48-864DE357FCAE}" destId="{9CBCB860-7C24-9C48-87BD-29ECFCDFEB63}" srcOrd="3" destOrd="0" presId="urn:microsoft.com/office/officeart/2005/8/layout/hList7"/>
    <dgm:cxn modelId="{385D1477-A3FE-DD4E-98EB-FFA71192913F}" type="presParOf" srcId="{DF940CD7-3025-0A42-9CD9-9642AADAA9FE}" destId="{FB2D63A2-EF4A-1C4C-90A6-40A46DED7AA7}" srcOrd="3" destOrd="0" presId="urn:microsoft.com/office/officeart/2005/8/layout/hList7"/>
    <dgm:cxn modelId="{24045D80-E0F5-9F4C-AF70-A41024F7F465}" type="presParOf" srcId="{DF940CD7-3025-0A42-9CD9-9642AADAA9FE}" destId="{4359C8BD-A770-2D46-97EA-BCA9CDB36F99}" srcOrd="4" destOrd="0" presId="urn:microsoft.com/office/officeart/2005/8/layout/hList7"/>
    <dgm:cxn modelId="{72E16A07-09DF-6242-A736-575A79C473B8}" type="presParOf" srcId="{4359C8BD-A770-2D46-97EA-BCA9CDB36F99}" destId="{172009DE-CB6E-4142-975C-F9267AC7346A}" srcOrd="0" destOrd="0" presId="urn:microsoft.com/office/officeart/2005/8/layout/hList7"/>
    <dgm:cxn modelId="{7892AE1E-948B-2C4C-A6D7-8A6D88D27C28}" type="presParOf" srcId="{4359C8BD-A770-2D46-97EA-BCA9CDB36F99}" destId="{F4E5BDFA-8DA0-3740-83DD-6835A5DF7DD6}" srcOrd="1" destOrd="0" presId="urn:microsoft.com/office/officeart/2005/8/layout/hList7"/>
    <dgm:cxn modelId="{04E49279-9BCA-B84E-833B-0AE970ED28A1}" type="presParOf" srcId="{4359C8BD-A770-2D46-97EA-BCA9CDB36F99}" destId="{ADB75E92-DE47-A643-BC40-0C505B8A7125}" srcOrd="2" destOrd="0" presId="urn:microsoft.com/office/officeart/2005/8/layout/hList7"/>
    <dgm:cxn modelId="{50E2B72F-1C88-1C48-8B90-29D7BF5080ED}" type="presParOf" srcId="{4359C8BD-A770-2D46-97EA-BCA9CDB36F99}" destId="{C1914901-F221-E143-83A4-7B66C241338D}" srcOrd="3" destOrd="0" presId="urn:microsoft.com/office/officeart/2005/8/layout/hList7"/>
    <dgm:cxn modelId="{DDC7B427-ED3C-454F-A975-AFE27BCEBFB9}" type="presParOf" srcId="{DF940CD7-3025-0A42-9CD9-9642AADAA9FE}" destId="{573A032D-7AAA-434A-8903-8E99075F23E0}" srcOrd="5" destOrd="0" presId="urn:microsoft.com/office/officeart/2005/8/layout/hList7"/>
    <dgm:cxn modelId="{B348E204-B6BD-2E47-88CF-6A51E467072A}" type="presParOf" srcId="{DF940CD7-3025-0A42-9CD9-9642AADAA9FE}" destId="{0470F3A6-B08A-1E49-BA56-5474B93B41E2}" srcOrd="6" destOrd="0" presId="urn:microsoft.com/office/officeart/2005/8/layout/hList7"/>
    <dgm:cxn modelId="{B07DE46E-203F-0241-9210-A95B24D37C8E}" type="presParOf" srcId="{0470F3A6-B08A-1E49-BA56-5474B93B41E2}" destId="{747281D1-4C80-5448-B25D-4F7AC3D6E8BB}" srcOrd="0" destOrd="0" presId="urn:microsoft.com/office/officeart/2005/8/layout/hList7"/>
    <dgm:cxn modelId="{A84E1319-EEC7-5A4A-AECE-99BBFF1BF063}" type="presParOf" srcId="{0470F3A6-B08A-1E49-BA56-5474B93B41E2}" destId="{0D675D1E-E6B9-2948-BB43-033DE54445E7}" srcOrd="1" destOrd="0" presId="urn:microsoft.com/office/officeart/2005/8/layout/hList7"/>
    <dgm:cxn modelId="{EDBB46DA-5E97-3C40-BA97-D0761ECD5AD8}" type="presParOf" srcId="{0470F3A6-B08A-1E49-BA56-5474B93B41E2}" destId="{A2FFBEE2-E5AF-054D-8685-2B66EF4D7690}" srcOrd="2" destOrd="0" presId="urn:microsoft.com/office/officeart/2005/8/layout/hList7"/>
    <dgm:cxn modelId="{BA6B2DE8-1FC6-2D47-AF0B-C375D3D7449E}" type="presParOf" srcId="{0470F3A6-B08A-1E49-BA56-5474B93B41E2}" destId="{C5EFC184-4DEE-7444-883C-D35B71BF7556}" srcOrd="3" destOrd="0" presId="urn:microsoft.com/office/officeart/2005/8/layout/hList7"/>
    <dgm:cxn modelId="{473A0C48-BC3E-0044-9320-DBDD1F4BB651}" type="presParOf" srcId="{DF940CD7-3025-0A42-9CD9-9642AADAA9FE}" destId="{A9B7E4E3-1A2D-8A4B-A37D-EC47DB225592}" srcOrd="7" destOrd="0" presId="urn:microsoft.com/office/officeart/2005/8/layout/hList7"/>
    <dgm:cxn modelId="{F1C58CA3-5F68-984B-A18C-5388FA77449F}" type="presParOf" srcId="{DF940CD7-3025-0A42-9CD9-9642AADAA9FE}" destId="{63D25242-CBC3-1846-BDE1-9893D4A69323}" srcOrd="8" destOrd="0" presId="urn:microsoft.com/office/officeart/2005/8/layout/hList7"/>
    <dgm:cxn modelId="{F63351DF-7A15-1F42-82CD-351345749269}" type="presParOf" srcId="{63D25242-CBC3-1846-BDE1-9893D4A69323}" destId="{64322480-E1FC-514B-84EF-5EC1B309743C}" srcOrd="0" destOrd="0" presId="urn:microsoft.com/office/officeart/2005/8/layout/hList7"/>
    <dgm:cxn modelId="{1568A06D-88E4-FA45-B517-328A0EC1A7E9}" type="presParOf" srcId="{63D25242-CBC3-1846-BDE1-9893D4A69323}" destId="{E5205BD8-5857-7C43-B566-91021380CDDE}" srcOrd="1" destOrd="0" presId="urn:microsoft.com/office/officeart/2005/8/layout/hList7"/>
    <dgm:cxn modelId="{17DFBF70-D14B-284C-82C6-41E629A292DB}" type="presParOf" srcId="{63D25242-CBC3-1846-BDE1-9893D4A69323}" destId="{9FC11835-8B71-304F-877A-B666AA6B23C7}" srcOrd="2" destOrd="0" presId="urn:microsoft.com/office/officeart/2005/8/layout/hList7"/>
    <dgm:cxn modelId="{A9954842-145A-A747-85D1-8C72CAE4D1A8}" type="presParOf" srcId="{63D25242-CBC3-1846-BDE1-9893D4A69323}" destId="{C2C1A3B3-AF5F-094B-BEFF-F0852A03D3A3}" srcOrd="3" destOrd="0" presId="urn:microsoft.com/office/officeart/2005/8/layout/hList7"/>
    <dgm:cxn modelId="{8AD5DA0E-DEBC-584A-B8E6-A983B383A161}" type="presParOf" srcId="{DF940CD7-3025-0A42-9CD9-9642AADAA9FE}" destId="{F5719142-6196-1942-9406-CF4395507F6F}" srcOrd="9" destOrd="0" presId="urn:microsoft.com/office/officeart/2005/8/layout/hList7"/>
    <dgm:cxn modelId="{734724D4-0A57-6147-9F56-36082CF75643}" type="presParOf" srcId="{DF940CD7-3025-0A42-9CD9-9642AADAA9FE}" destId="{0600FB29-E07D-224A-AB16-5040F906B4FF}" srcOrd="10" destOrd="0" presId="urn:microsoft.com/office/officeart/2005/8/layout/hList7"/>
    <dgm:cxn modelId="{4AEE6C65-820A-224E-898A-4D372D61D9F5}" type="presParOf" srcId="{0600FB29-E07D-224A-AB16-5040F906B4FF}" destId="{F4935798-41E9-644E-A410-F52A5ABAA45A}" srcOrd="0" destOrd="0" presId="urn:microsoft.com/office/officeart/2005/8/layout/hList7"/>
    <dgm:cxn modelId="{1E62D23B-E619-0D40-9780-D50DB08E1325}" type="presParOf" srcId="{0600FB29-E07D-224A-AB16-5040F906B4FF}" destId="{868D1C29-2ABE-5F40-B87C-E7CF30C6EE46}" srcOrd="1" destOrd="0" presId="urn:microsoft.com/office/officeart/2005/8/layout/hList7"/>
    <dgm:cxn modelId="{83C1753C-6663-2448-9A81-224865D37B80}" type="presParOf" srcId="{0600FB29-E07D-224A-AB16-5040F906B4FF}" destId="{573857C2-16BC-A64B-8067-76F518000C56}" srcOrd="2" destOrd="0" presId="urn:microsoft.com/office/officeart/2005/8/layout/hList7"/>
    <dgm:cxn modelId="{CE55A9F4-08A6-4047-A288-07983522130A}" type="presParOf" srcId="{0600FB29-E07D-224A-AB16-5040F906B4FF}" destId="{C5C15CB9-B595-6E47-BA14-72F35A298DBD}" srcOrd="3" destOrd="0" presId="urn:microsoft.com/office/officeart/2005/8/layout/hList7"/>
  </dgm:cxnLst>
  <dgm:bg>
    <a:noFill/>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89617C-4E76-8D4F-B0B7-330B8BF243D3}" type="doc">
      <dgm:prSet loTypeId="urn:microsoft.com/office/officeart/2005/8/layout/hList7" loCatId="" qsTypeId="urn:microsoft.com/office/officeart/2005/8/quickstyle/simple1" qsCatId="simple" csTypeId="urn:microsoft.com/office/officeart/2005/8/colors/accent1_2" csCatId="accent1" phldr="1"/>
      <dgm:spPr/>
    </dgm:pt>
    <dgm:pt modelId="{49A12093-46D2-0F46-A677-A1293807BC57}">
      <dgm:prSet phldrT="[Text]" custT="1"/>
      <dgm:spPr>
        <a:solidFill>
          <a:srgbClr val="00B050"/>
        </a:solidFill>
        <a:ln w="28575">
          <a:solidFill>
            <a:schemeClr val="tx1"/>
          </a:solidFill>
        </a:ln>
      </dgm:spPr>
      <dgm:t>
        <a:bodyPr/>
        <a:lstStyle/>
        <a:p>
          <a:r>
            <a:rPr lang="en-US" sz="1200" b="1" dirty="0">
              <a:solidFill>
                <a:schemeClr val="tx1"/>
              </a:solidFill>
            </a:rPr>
            <a:t>RTL Design</a:t>
          </a:r>
        </a:p>
        <a:p>
          <a:r>
            <a:rPr lang="en-US" sz="1000" b="1" dirty="0">
              <a:solidFill>
                <a:schemeClr val="tx1"/>
              </a:solidFill>
            </a:rPr>
            <a:t>(Behavioral)</a:t>
          </a:r>
        </a:p>
      </dgm:t>
    </dgm:pt>
    <dgm:pt modelId="{0F5BBB78-364A-884A-A003-635389387BC0}" type="parTrans" cxnId="{A5302993-F459-7343-B696-BE8E8663A0EB}">
      <dgm:prSet/>
      <dgm:spPr/>
      <dgm:t>
        <a:bodyPr/>
        <a:lstStyle/>
        <a:p>
          <a:endParaRPr lang="en-US"/>
        </a:p>
      </dgm:t>
    </dgm:pt>
    <dgm:pt modelId="{F93E1FC4-287F-6143-AAEB-DE9A357765F6}" type="sibTrans" cxnId="{A5302993-F459-7343-B696-BE8E8663A0EB}">
      <dgm:prSet/>
      <dgm:spPr/>
      <dgm:t>
        <a:bodyPr/>
        <a:lstStyle/>
        <a:p>
          <a:endParaRPr lang="en-US"/>
        </a:p>
      </dgm:t>
    </dgm:pt>
    <dgm:pt modelId="{FC9ADED4-7CA7-7540-90C4-9A07C8633CA5}">
      <dgm:prSet phldrT="[Text]" custT="1"/>
      <dgm:spPr>
        <a:solidFill>
          <a:srgbClr val="00B050"/>
        </a:solidFill>
        <a:ln w="28575">
          <a:solidFill>
            <a:schemeClr val="tx1"/>
          </a:solidFill>
        </a:ln>
      </dgm:spPr>
      <dgm:t>
        <a:bodyPr/>
        <a:lstStyle/>
        <a:p>
          <a:r>
            <a:rPr lang="en-US" sz="1200" b="1" dirty="0">
              <a:solidFill>
                <a:schemeClr val="tx1"/>
              </a:solidFill>
            </a:rPr>
            <a:t>Synthesis</a:t>
          </a:r>
        </a:p>
        <a:p>
          <a:r>
            <a:rPr lang="en-US" sz="1000" b="1" dirty="0">
              <a:solidFill>
                <a:schemeClr val="tx1"/>
              </a:solidFill>
            </a:rPr>
            <a:t>(Structural)</a:t>
          </a:r>
        </a:p>
      </dgm:t>
    </dgm:pt>
    <dgm:pt modelId="{BA770136-0747-0A4A-ACF6-29A0BFE16C56}" type="parTrans" cxnId="{5B1718B7-0F00-6549-8A23-9421D3152679}">
      <dgm:prSet/>
      <dgm:spPr/>
      <dgm:t>
        <a:bodyPr/>
        <a:lstStyle/>
        <a:p>
          <a:endParaRPr lang="en-US"/>
        </a:p>
      </dgm:t>
    </dgm:pt>
    <dgm:pt modelId="{DCD376DB-71B4-5049-B282-6B1384AC0D05}" type="sibTrans" cxnId="{5B1718B7-0F00-6549-8A23-9421D3152679}">
      <dgm:prSet/>
      <dgm:spPr/>
      <dgm:t>
        <a:bodyPr/>
        <a:lstStyle/>
        <a:p>
          <a:endParaRPr lang="en-US"/>
        </a:p>
      </dgm:t>
    </dgm:pt>
    <dgm:pt modelId="{292F974A-565E-3B4C-9BBF-E051C2EFE2C2}">
      <dgm:prSet custT="1"/>
      <dgm:spPr>
        <a:solidFill>
          <a:srgbClr val="00B050"/>
        </a:solidFill>
        <a:ln w="28575">
          <a:solidFill>
            <a:schemeClr val="tx1"/>
          </a:solidFill>
        </a:ln>
      </dgm:spPr>
      <dgm:t>
        <a:bodyPr/>
        <a:lstStyle/>
        <a:p>
          <a:r>
            <a:rPr lang="en-US" sz="1200" b="1" dirty="0">
              <a:solidFill>
                <a:schemeClr val="tx1"/>
              </a:solidFill>
            </a:rPr>
            <a:t>Place-&amp;-Route</a:t>
          </a:r>
        </a:p>
        <a:p>
          <a:r>
            <a:rPr lang="en-US" sz="1000" b="1" dirty="0">
              <a:solidFill>
                <a:schemeClr val="tx1"/>
              </a:solidFill>
            </a:rPr>
            <a:t>(Physical)</a:t>
          </a:r>
        </a:p>
      </dgm:t>
    </dgm:pt>
    <dgm:pt modelId="{A9A29166-0574-3145-834B-DCEA8F6CEF16}" type="parTrans" cxnId="{2D3E031B-F900-8A49-9048-DAB780C4279E}">
      <dgm:prSet/>
      <dgm:spPr/>
      <dgm:t>
        <a:bodyPr/>
        <a:lstStyle/>
        <a:p>
          <a:endParaRPr lang="en-US"/>
        </a:p>
      </dgm:t>
    </dgm:pt>
    <dgm:pt modelId="{9D2012F1-CA8B-E14E-BCFC-42EBD33ACCB2}" type="sibTrans" cxnId="{2D3E031B-F900-8A49-9048-DAB780C4279E}">
      <dgm:prSet/>
      <dgm:spPr/>
      <dgm:t>
        <a:bodyPr/>
        <a:lstStyle/>
        <a:p>
          <a:endParaRPr lang="en-US"/>
        </a:p>
      </dgm:t>
    </dgm:pt>
    <dgm:pt modelId="{B2960088-9A58-414B-BC69-E15A8AC7E57D}">
      <dgm:prSet custT="1"/>
      <dgm:spPr>
        <a:solidFill>
          <a:srgbClr val="C00000"/>
        </a:solidFill>
        <a:ln w="28575">
          <a:solidFill>
            <a:schemeClr val="tx1"/>
          </a:solidFill>
        </a:ln>
      </dgm:spPr>
      <dgm:t>
        <a:bodyPr/>
        <a:lstStyle/>
        <a:p>
          <a:r>
            <a:rPr lang="en-US" sz="1200" b="1" dirty="0">
              <a:solidFill>
                <a:schemeClr val="tx1"/>
              </a:solidFill>
            </a:rPr>
            <a:t>Fabrication</a:t>
          </a:r>
        </a:p>
      </dgm:t>
    </dgm:pt>
    <dgm:pt modelId="{604EFA2C-2AEE-D147-80FF-6421122DBB2A}" type="parTrans" cxnId="{B8C2BC89-94DB-8347-A5BB-87096D5177DA}">
      <dgm:prSet/>
      <dgm:spPr/>
      <dgm:t>
        <a:bodyPr/>
        <a:lstStyle/>
        <a:p>
          <a:endParaRPr lang="en-US"/>
        </a:p>
      </dgm:t>
    </dgm:pt>
    <dgm:pt modelId="{4D973F36-28A9-134F-801E-D1021069D672}" type="sibTrans" cxnId="{B8C2BC89-94DB-8347-A5BB-87096D5177DA}">
      <dgm:prSet/>
      <dgm:spPr/>
      <dgm:t>
        <a:bodyPr/>
        <a:lstStyle/>
        <a:p>
          <a:endParaRPr lang="en-US"/>
        </a:p>
      </dgm:t>
    </dgm:pt>
    <dgm:pt modelId="{94118BE7-D0AD-4F40-B6C3-F3119D045AE0}">
      <dgm:prSet custT="1"/>
      <dgm:spPr>
        <a:solidFill>
          <a:srgbClr val="00B050"/>
        </a:solidFill>
        <a:ln w="28575">
          <a:solidFill>
            <a:schemeClr val="tx1"/>
          </a:solidFill>
        </a:ln>
      </dgm:spPr>
      <dgm:t>
        <a:bodyPr/>
        <a:lstStyle/>
        <a:p>
          <a:r>
            <a:rPr lang="en-US" sz="1200" b="1" dirty="0">
              <a:solidFill>
                <a:schemeClr val="tx1"/>
              </a:solidFill>
            </a:rPr>
            <a:t>Packaging</a:t>
          </a:r>
        </a:p>
      </dgm:t>
    </dgm:pt>
    <dgm:pt modelId="{B812E159-40A1-3040-B939-0E1F89A39B5E}" type="parTrans" cxnId="{CAFA77B2-D401-4741-8981-723719E6471C}">
      <dgm:prSet/>
      <dgm:spPr/>
      <dgm:t>
        <a:bodyPr/>
        <a:lstStyle/>
        <a:p>
          <a:endParaRPr lang="en-US"/>
        </a:p>
      </dgm:t>
    </dgm:pt>
    <dgm:pt modelId="{76ACCE90-0608-EA42-9C31-267AD254A557}" type="sibTrans" cxnId="{CAFA77B2-D401-4741-8981-723719E6471C}">
      <dgm:prSet/>
      <dgm:spPr/>
      <dgm:t>
        <a:bodyPr/>
        <a:lstStyle/>
        <a:p>
          <a:endParaRPr lang="en-US"/>
        </a:p>
      </dgm:t>
    </dgm:pt>
    <dgm:pt modelId="{ABF52798-70F8-5846-83B3-BF29793573DD}">
      <dgm:prSet custT="1"/>
      <dgm:spPr>
        <a:solidFill>
          <a:srgbClr val="00B050"/>
        </a:solidFill>
        <a:ln w="28575">
          <a:solidFill>
            <a:schemeClr val="tx1"/>
          </a:solidFill>
        </a:ln>
      </dgm:spPr>
      <dgm:t>
        <a:bodyPr/>
        <a:lstStyle/>
        <a:p>
          <a:r>
            <a:rPr lang="en-US" sz="1200" dirty="0"/>
            <a:t>3</a:t>
          </a:r>
          <a:r>
            <a:rPr lang="en-US" sz="1200" baseline="30000" dirty="0"/>
            <a:t>rd</a:t>
          </a:r>
          <a:r>
            <a:rPr lang="en-US" sz="1200" dirty="0"/>
            <a:t> Party IP</a:t>
          </a:r>
        </a:p>
      </dgm:t>
    </dgm:pt>
    <dgm:pt modelId="{5291B6D1-F3A1-3C40-AE7D-D6AC975B9C41}" type="parTrans" cxnId="{095427E5-9CDF-464D-865F-4D19A33E1F3C}">
      <dgm:prSet/>
      <dgm:spPr/>
      <dgm:t>
        <a:bodyPr/>
        <a:lstStyle/>
        <a:p>
          <a:endParaRPr lang="en-US"/>
        </a:p>
      </dgm:t>
    </dgm:pt>
    <dgm:pt modelId="{81E8243C-9B18-EC46-8C2A-84797B79E498}" type="sibTrans" cxnId="{095427E5-9CDF-464D-865F-4D19A33E1F3C}">
      <dgm:prSet/>
      <dgm:spPr/>
      <dgm:t>
        <a:bodyPr/>
        <a:lstStyle/>
        <a:p>
          <a:endParaRPr lang="en-US"/>
        </a:p>
      </dgm:t>
    </dgm:pt>
    <dgm:pt modelId="{068F2BE1-93D7-6B47-A8A3-1894F712BD03}" type="pres">
      <dgm:prSet presAssocID="{E689617C-4E76-8D4F-B0B7-330B8BF243D3}" presName="Name0" presStyleCnt="0">
        <dgm:presLayoutVars>
          <dgm:dir/>
          <dgm:resizeHandles val="exact"/>
        </dgm:presLayoutVars>
      </dgm:prSet>
      <dgm:spPr/>
    </dgm:pt>
    <dgm:pt modelId="{AF1DB132-E4DB-EF40-8257-3080BA7707C5}" type="pres">
      <dgm:prSet presAssocID="{E689617C-4E76-8D4F-B0B7-330B8BF243D3}" presName="fgShape" presStyleLbl="fgShp" presStyleIdx="0" presStyleCnt="1" custScaleX="99993" custScaleY="100734" custLinFactNeighborX="9" custLinFactNeighborY="-1090"/>
      <dgm:spPr>
        <a:prstGeom prst="rightArrow">
          <a:avLst/>
        </a:prstGeom>
      </dgm:spPr>
    </dgm:pt>
    <dgm:pt modelId="{DF940CD7-3025-0A42-9CD9-9642AADAA9FE}" type="pres">
      <dgm:prSet presAssocID="{E689617C-4E76-8D4F-B0B7-330B8BF243D3}" presName="linComp" presStyleCnt="0"/>
      <dgm:spPr/>
    </dgm:pt>
    <dgm:pt modelId="{2E337F41-4D7A-984F-BDF2-97547EAC0FB5}" type="pres">
      <dgm:prSet presAssocID="{ABF52798-70F8-5846-83B3-BF29793573DD}" presName="compNode" presStyleCnt="0"/>
      <dgm:spPr/>
    </dgm:pt>
    <dgm:pt modelId="{8482BC0D-7454-2C43-92E7-63E93587E7EC}" type="pres">
      <dgm:prSet presAssocID="{ABF52798-70F8-5846-83B3-BF29793573DD}" presName="bkgdShape" presStyleLbl="node1" presStyleIdx="0" presStyleCnt="6"/>
      <dgm:spPr/>
    </dgm:pt>
    <dgm:pt modelId="{435C08D8-14C8-E249-8688-E4FA2C11C675}" type="pres">
      <dgm:prSet presAssocID="{ABF52798-70F8-5846-83B3-BF29793573DD}" presName="nodeTx" presStyleLbl="node1" presStyleIdx="0" presStyleCnt="6">
        <dgm:presLayoutVars>
          <dgm:bulletEnabled val="1"/>
        </dgm:presLayoutVars>
      </dgm:prSet>
      <dgm:spPr/>
    </dgm:pt>
    <dgm:pt modelId="{77A27E2F-B094-5A4E-8D5A-05F6D3063972}" type="pres">
      <dgm:prSet presAssocID="{ABF52798-70F8-5846-83B3-BF29793573DD}" presName="invisiNode" presStyleLbl="node1" presStyleIdx="0" presStyleCnt="6"/>
      <dgm:spPr/>
    </dgm:pt>
    <dgm:pt modelId="{8CAFAF69-8A5D-B94F-A0F0-2E1DDF1A6548}" type="pres">
      <dgm:prSet presAssocID="{ABF52798-70F8-5846-83B3-BF29793573DD}" presName="imagNode"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48828BF-477E-D24C-9A8E-F9FC3F7F00E6}" type="pres">
      <dgm:prSet presAssocID="{81E8243C-9B18-EC46-8C2A-84797B79E498}" presName="sibTrans" presStyleLbl="sibTrans2D1" presStyleIdx="0" presStyleCnt="0"/>
      <dgm:spPr/>
    </dgm:pt>
    <dgm:pt modelId="{AA86E736-D2F1-9A48-8C48-864DE357FCAE}" type="pres">
      <dgm:prSet presAssocID="{49A12093-46D2-0F46-A677-A1293807BC57}" presName="compNode" presStyleCnt="0"/>
      <dgm:spPr/>
    </dgm:pt>
    <dgm:pt modelId="{CF7388B1-D327-CF4F-BFED-AF6E22F34F54}" type="pres">
      <dgm:prSet presAssocID="{49A12093-46D2-0F46-A677-A1293807BC57}" presName="bkgdShape" presStyleLbl="node1" presStyleIdx="1" presStyleCnt="6"/>
      <dgm:spPr/>
    </dgm:pt>
    <dgm:pt modelId="{B9B36A4E-E697-7E47-AB63-4F4284DE5191}" type="pres">
      <dgm:prSet presAssocID="{49A12093-46D2-0F46-A677-A1293807BC57}" presName="nodeTx" presStyleLbl="node1" presStyleIdx="1" presStyleCnt="6">
        <dgm:presLayoutVars>
          <dgm:bulletEnabled val="1"/>
        </dgm:presLayoutVars>
      </dgm:prSet>
      <dgm:spPr/>
    </dgm:pt>
    <dgm:pt modelId="{84913B22-033A-3E4E-B0BD-417F66494FAA}" type="pres">
      <dgm:prSet presAssocID="{49A12093-46D2-0F46-A677-A1293807BC57}" presName="invisiNode" presStyleLbl="node1" presStyleIdx="1" presStyleCnt="6"/>
      <dgm:spPr/>
    </dgm:pt>
    <dgm:pt modelId="{9CBCB860-7C24-9C48-87BD-29ECFCDFEB63}" type="pres">
      <dgm:prSet presAssocID="{49A12093-46D2-0F46-A677-A1293807BC57}" presName="imagNode"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FB2D63A2-EF4A-1C4C-90A6-40A46DED7AA7}" type="pres">
      <dgm:prSet presAssocID="{F93E1FC4-287F-6143-AAEB-DE9A357765F6}" presName="sibTrans" presStyleLbl="sibTrans2D1" presStyleIdx="0" presStyleCnt="0"/>
      <dgm:spPr/>
    </dgm:pt>
    <dgm:pt modelId="{4359C8BD-A770-2D46-97EA-BCA9CDB36F99}" type="pres">
      <dgm:prSet presAssocID="{FC9ADED4-7CA7-7540-90C4-9A07C8633CA5}" presName="compNode" presStyleCnt="0"/>
      <dgm:spPr/>
    </dgm:pt>
    <dgm:pt modelId="{172009DE-CB6E-4142-975C-F9267AC7346A}" type="pres">
      <dgm:prSet presAssocID="{FC9ADED4-7CA7-7540-90C4-9A07C8633CA5}" presName="bkgdShape" presStyleLbl="node1" presStyleIdx="2" presStyleCnt="6"/>
      <dgm:spPr/>
    </dgm:pt>
    <dgm:pt modelId="{F4E5BDFA-8DA0-3740-83DD-6835A5DF7DD6}" type="pres">
      <dgm:prSet presAssocID="{FC9ADED4-7CA7-7540-90C4-9A07C8633CA5}" presName="nodeTx" presStyleLbl="node1" presStyleIdx="2" presStyleCnt="6">
        <dgm:presLayoutVars>
          <dgm:bulletEnabled val="1"/>
        </dgm:presLayoutVars>
      </dgm:prSet>
      <dgm:spPr/>
    </dgm:pt>
    <dgm:pt modelId="{ADB75E92-DE47-A643-BC40-0C505B8A7125}" type="pres">
      <dgm:prSet presAssocID="{FC9ADED4-7CA7-7540-90C4-9A07C8633CA5}" presName="invisiNode" presStyleLbl="node1" presStyleIdx="2" presStyleCnt="6"/>
      <dgm:spPr/>
    </dgm:pt>
    <dgm:pt modelId="{C1914901-F221-E143-83A4-7B66C241338D}" type="pres">
      <dgm:prSet presAssocID="{FC9ADED4-7CA7-7540-90C4-9A07C8633CA5}" presName="imagNode"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a:ext>
            </a:extLst>
          </a:blip>
          <a:srcRect/>
          <a:stretch>
            <a:fillRect l="-21000" r="-21000"/>
          </a:stretch>
        </a:blipFill>
      </dgm:spPr>
    </dgm:pt>
    <dgm:pt modelId="{573A032D-7AAA-434A-8903-8E99075F23E0}" type="pres">
      <dgm:prSet presAssocID="{DCD376DB-71B4-5049-B282-6B1384AC0D05}" presName="sibTrans" presStyleLbl="sibTrans2D1" presStyleIdx="0" presStyleCnt="0"/>
      <dgm:spPr/>
    </dgm:pt>
    <dgm:pt modelId="{0470F3A6-B08A-1E49-BA56-5474B93B41E2}" type="pres">
      <dgm:prSet presAssocID="{292F974A-565E-3B4C-9BBF-E051C2EFE2C2}" presName="compNode" presStyleCnt="0"/>
      <dgm:spPr/>
    </dgm:pt>
    <dgm:pt modelId="{747281D1-4C80-5448-B25D-4F7AC3D6E8BB}" type="pres">
      <dgm:prSet presAssocID="{292F974A-565E-3B4C-9BBF-E051C2EFE2C2}" presName="bkgdShape" presStyleLbl="node1" presStyleIdx="3" presStyleCnt="6"/>
      <dgm:spPr/>
    </dgm:pt>
    <dgm:pt modelId="{0D675D1E-E6B9-2948-BB43-033DE54445E7}" type="pres">
      <dgm:prSet presAssocID="{292F974A-565E-3B4C-9BBF-E051C2EFE2C2}" presName="nodeTx" presStyleLbl="node1" presStyleIdx="3" presStyleCnt="6">
        <dgm:presLayoutVars>
          <dgm:bulletEnabled val="1"/>
        </dgm:presLayoutVars>
      </dgm:prSet>
      <dgm:spPr/>
    </dgm:pt>
    <dgm:pt modelId="{A2FFBEE2-E5AF-054D-8685-2B66EF4D7690}" type="pres">
      <dgm:prSet presAssocID="{292F974A-565E-3B4C-9BBF-E051C2EFE2C2}" presName="invisiNode" presStyleLbl="node1" presStyleIdx="3" presStyleCnt="6"/>
      <dgm:spPr/>
    </dgm:pt>
    <dgm:pt modelId="{C5EFC184-4DEE-7444-883C-D35B71BF7556}" type="pres">
      <dgm:prSet presAssocID="{292F974A-565E-3B4C-9BBF-E051C2EFE2C2}" presName="imagNode"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A9B7E4E3-1A2D-8A4B-A37D-EC47DB225592}" type="pres">
      <dgm:prSet presAssocID="{9D2012F1-CA8B-E14E-BCFC-42EBD33ACCB2}" presName="sibTrans" presStyleLbl="sibTrans2D1" presStyleIdx="0" presStyleCnt="0"/>
      <dgm:spPr/>
    </dgm:pt>
    <dgm:pt modelId="{63D25242-CBC3-1846-BDE1-9893D4A69323}" type="pres">
      <dgm:prSet presAssocID="{B2960088-9A58-414B-BC69-E15A8AC7E57D}" presName="compNode" presStyleCnt="0"/>
      <dgm:spPr/>
    </dgm:pt>
    <dgm:pt modelId="{64322480-E1FC-514B-84EF-5EC1B309743C}" type="pres">
      <dgm:prSet presAssocID="{B2960088-9A58-414B-BC69-E15A8AC7E57D}" presName="bkgdShape" presStyleLbl="node1" presStyleIdx="4" presStyleCnt="6"/>
      <dgm:spPr/>
    </dgm:pt>
    <dgm:pt modelId="{E5205BD8-5857-7C43-B566-91021380CDDE}" type="pres">
      <dgm:prSet presAssocID="{B2960088-9A58-414B-BC69-E15A8AC7E57D}" presName="nodeTx" presStyleLbl="node1" presStyleIdx="4" presStyleCnt="6">
        <dgm:presLayoutVars>
          <dgm:bulletEnabled val="1"/>
        </dgm:presLayoutVars>
      </dgm:prSet>
      <dgm:spPr/>
    </dgm:pt>
    <dgm:pt modelId="{9FC11835-8B71-304F-877A-B666AA6B23C7}" type="pres">
      <dgm:prSet presAssocID="{B2960088-9A58-414B-BC69-E15A8AC7E57D}" presName="invisiNode" presStyleLbl="node1" presStyleIdx="4" presStyleCnt="6"/>
      <dgm:spPr/>
    </dgm:pt>
    <dgm:pt modelId="{C2C1A3B3-AF5F-094B-BEFF-F0852A03D3A3}" type="pres">
      <dgm:prSet presAssocID="{B2960088-9A58-414B-BC69-E15A8AC7E57D}" presName="imagNode"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pt>
    <dgm:pt modelId="{F5719142-6196-1942-9406-CF4395507F6F}" type="pres">
      <dgm:prSet presAssocID="{4D973F36-28A9-134F-801E-D1021069D672}" presName="sibTrans" presStyleLbl="sibTrans2D1" presStyleIdx="0" presStyleCnt="0"/>
      <dgm:spPr/>
    </dgm:pt>
    <dgm:pt modelId="{0600FB29-E07D-224A-AB16-5040F906B4FF}" type="pres">
      <dgm:prSet presAssocID="{94118BE7-D0AD-4F40-B6C3-F3119D045AE0}" presName="compNode" presStyleCnt="0"/>
      <dgm:spPr/>
    </dgm:pt>
    <dgm:pt modelId="{F4935798-41E9-644E-A410-F52A5ABAA45A}" type="pres">
      <dgm:prSet presAssocID="{94118BE7-D0AD-4F40-B6C3-F3119D045AE0}" presName="bkgdShape" presStyleLbl="node1" presStyleIdx="5" presStyleCnt="6"/>
      <dgm:spPr/>
    </dgm:pt>
    <dgm:pt modelId="{868D1C29-2ABE-5F40-B87C-E7CF30C6EE46}" type="pres">
      <dgm:prSet presAssocID="{94118BE7-D0AD-4F40-B6C3-F3119D045AE0}" presName="nodeTx" presStyleLbl="node1" presStyleIdx="5" presStyleCnt="6">
        <dgm:presLayoutVars>
          <dgm:bulletEnabled val="1"/>
        </dgm:presLayoutVars>
      </dgm:prSet>
      <dgm:spPr/>
    </dgm:pt>
    <dgm:pt modelId="{573857C2-16BC-A64B-8067-76F518000C56}" type="pres">
      <dgm:prSet presAssocID="{94118BE7-D0AD-4F40-B6C3-F3119D045AE0}" presName="invisiNode" presStyleLbl="node1" presStyleIdx="5" presStyleCnt="6"/>
      <dgm:spPr/>
    </dgm:pt>
    <dgm:pt modelId="{C5C15CB9-B595-6E47-BA14-72F35A298DBD}" type="pres">
      <dgm:prSet presAssocID="{94118BE7-D0AD-4F40-B6C3-F3119D045AE0}" presName="imagNode" presStyleLbl="fgImgPlace1" presStyleIdx="5" presStyleCnt="6"/>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pt>
  </dgm:ptLst>
  <dgm:cxnLst>
    <dgm:cxn modelId="{A3190D04-72E5-8B41-B259-72A5347440EA}" type="presOf" srcId="{ABF52798-70F8-5846-83B3-BF29793573DD}" destId="{8482BC0D-7454-2C43-92E7-63E93587E7EC}" srcOrd="0" destOrd="0" presId="urn:microsoft.com/office/officeart/2005/8/layout/hList7"/>
    <dgm:cxn modelId="{3192E107-792F-BA45-AD38-1F58E7C209CE}" type="presOf" srcId="{DCD376DB-71B4-5049-B282-6B1384AC0D05}" destId="{573A032D-7AAA-434A-8903-8E99075F23E0}" srcOrd="0" destOrd="0" presId="urn:microsoft.com/office/officeart/2005/8/layout/hList7"/>
    <dgm:cxn modelId="{2D3E031B-F900-8A49-9048-DAB780C4279E}" srcId="{E689617C-4E76-8D4F-B0B7-330B8BF243D3}" destId="{292F974A-565E-3B4C-9BBF-E051C2EFE2C2}" srcOrd="3" destOrd="0" parTransId="{A9A29166-0574-3145-834B-DCEA8F6CEF16}" sibTransId="{9D2012F1-CA8B-E14E-BCFC-42EBD33ACCB2}"/>
    <dgm:cxn modelId="{8DC91D28-AD72-6C43-978E-0FC824DD23FA}" type="presOf" srcId="{49A12093-46D2-0F46-A677-A1293807BC57}" destId="{B9B36A4E-E697-7E47-AB63-4F4284DE5191}" srcOrd="1" destOrd="0" presId="urn:microsoft.com/office/officeart/2005/8/layout/hList7"/>
    <dgm:cxn modelId="{569D202B-E47F-E04D-B346-A21974004C02}" type="presOf" srcId="{E689617C-4E76-8D4F-B0B7-330B8BF243D3}" destId="{068F2BE1-93D7-6B47-A8A3-1894F712BD03}" srcOrd="0" destOrd="0" presId="urn:microsoft.com/office/officeart/2005/8/layout/hList7"/>
    <dgm:cxn modelId="{673EA241-D218-E14F-A91A-8B5927801921}" type="presOf" srcId="{FC9ADED4-7CA7-7540-90C4-9A07C8633CA5}" destId="{F4E5BDFA-8DA0-3740-83DD-6835A5DF7DD6}" srcOrd="1" destOrd="0" presId="urn:microsoft.com/office/officeart/2005/8/layout/hList7"/>
    <dgm:cxn modelId="{C7A56346-C37A-974B-A25B-A85A655A1D4E}" type="presOf" srcId="{FC9ADED4-7CA7-7540-90C4-9A07C8633CA5}" destId="{172009DE-CB6E-4142-975C-F9267AC7346A}" srcOrd="0" destOrd="0" presId="urn:microsoft.com/office/officeart/2005/8/layout/hList7"/>
    <dgm:cxn modelId="{B09E3A58-66F3-D142-B3BA-F2C4CD9D395C}" type="presOf" srcId="{4D973F36-28A9-134F-801E-D1021069D672}" destId="{F5719142-6196-1942-9406-CF4395507F6F}" srcOrd="0" destOrd="0" presId="urn:microsoft.com/office/officeart/2005/8/layout/hList7"/>
    <dgm:cxn modelId="{BFBE4960-E666-E548-B32B-758CD4E9C125}" type="presOf" srcId="{292F974A-565E-3B4C-9BBF-E051C2EFE2C2}" destId="{747281D1-4C80-5448-B25D-4F7AC3D6E8BB}" srcOrd="0" destOrd="0" presId="urn:microsoft.com/office/officeart/2005/8/layout/hList7"/>
    <dgm:cxn modelId="{B8C2BC89-94DB-8347-A5BB-87096D5177DA}" srcId="{E689617C-4E76-8D4F-B0B7-330B8BF243D3}" destId="{B2960088-9A58-414B-BC69-E15A8AC7E57D}" srcOrd="4" destOrd="0" parTransId="{604EFA2C-2AEE-D147-80FF-6421122DBB2A}" sibTransId="{4D973F36-28A9-134F-801E-D1021069D672}"/>
    <dgm:cxn modelId="{A5302993-F459-7343-B696-BE8E8663A0EB}" srcId="{E689617C-4E76-8D4F-B0B7-330B8BF243D3}" destId="{49A12093-46D2-0F46-A677-A1293807BC57}" srcOrd="1" destOrd="0" parTransId="{0F5BBB78-364A-884A-A003-635389387BC0}" sibTransId="{F93E1FC4-287F-6143-AAEB-DE9A357765F6}"/>
    <dgm:cxn modelId="{6F7AEF95-8414-2A4D-A0AD-DB62BA111E75}" type="presOf" srcId="{9D2012F1-CA8B-E14E-BCFC-42EBD33ACCB2}" destId="{A9B7E4E3-1A2D-8A4B-A37D-EC47DB225592}" srcOrd="0" destOrd="0" presId="urn:microsoft.com/office/officeart/2005/8/layout/hList7"/>
    <dgm:cxn modelId="{317658A8-2272-224A-B12A-D52B13D29AC4}" type="presOf" srcId="{81E8243C-9B18-EC46-8C2A-84797B79E498}" destId="{548828BF-477E-D24C-9A8E-F9FC3F7F00E6}" srcOrd="0" destOrd="0" presId="urn:microsoft.com/office/officeart/2005/8/layout/hList7"/>
    <dgm:cxn modelId="{CAFA77B2-D401-4741-8981-723719E6471C}" srcId="{E689617C-4E76-8D4F-B0B7-330B8BF243D3}" destId="{94118BE7-D0AD-4F40-B6C3-F3119D045AE0}" srcOrd="5" destOrd="0" parTransId="{B812E159-40A1-3040-B939-0E1F89A39B5E}" sibTransId="{76ACCE90-0608-EA42-9C31-267AD254A557}"/>
    <dgm:cxn modelId="{5B1718B7-0F00-6549-8A23-9421D3152679}" srcId="{E689617C-4E76-8D4F-B0B7-330B8BF243D3}" destId="{FC9ADED4-7CA7-7540-90C4-9A07C8633CA5}" srcOrd="2" destOrd="0" parTransId="{BA770136-0747-0A4A-ACF6-29A0BFE16C56}" sibTransId="{DCD376DB-71B4-5049-B282-6B1384AC0D05}"/>
    <dgm:cxn modelId="{4D079CB9-934C-5F4D-AF6D-6D18500A6CAB}" type="presOf" srcId="{F93E1FC4-287F-6143-AAEB-DE9A357765F6}" destId="{FB2D63A2-EF4A-1C4C-90A6-40A46DED7AA7}" srcOrd="0" destOrd="0" presId="urn:microsoft.com/office/officeart/2005/8/layout/hList7"/>
    <dgm:cxn modelId="{AA0806C5-1737-B84C-AEBB-5E4FAC53EA06}" type="presOf" srcId="{94118BE7-D0AD-4F40-B6C3-F3119D045AE0}" destId="{868D1C29-2ABE-5F40-B87C-E7CF30C6EE46}" srcOrd="1" destOrd="0" presId="urn:microsoft.com/office/officeart/2005/8/layout/hList7"/>
    <dgm:cxn modelId="{026D85CE-4D50-644A-B337-66ECD28BF2CD}" type="presOf" srcId="{B2960088-9A58-414B-BC69-E15A8AC7E57D}" destId="{64322480-E1FC-514B-84EF-5EC1B309743C}" srcOrd="0" destOrd="0" presId="urn:microsoft.com/office/officeart/2005/8/layout/hList7"/>
    <dgm:cxn modelId="{2DACF8E1-1C0E-CA4E-93CD-FCB967D0F29B}" type="presOf" srcId="{ABF52798-70F8-5846-83B3-BF29793573DD}" destId="{435C08D8-14C8-E249-8688-E4FA2C11C675}" srcOrd="1" destOrd="0" presId="urn:microsoft.com/office/officeart/2005/8/layout/hList7"/>
    <dgm:cxn modelId="{5A8873E2-11FB-A44F-A18F-4D167B8964CD}" type="presOf" srcId="{292F974A-565E-3B4C-9BBF-E051C2EFE2C2}" destId="{0D675D1E-E6B9-2948-BB43-033DE54445E7}" srcOrd="1" destOrd="0" presId="urn:microsoft.com/office/officeart/2005/8/layout/hList7"/>
    <dgm:cxn modelId="{602AD8E3-DD24-F84A-BFB7-16D8C26E554F}" type="presOf" srcId="{94118BE7-D0AD-4F40-B6C3-F3119D045AE0}" destId="{F4935798-41E9-644E-A410-F52A5ABAA45A}" srcOrd="0" destOrd="0" presId="urn:microsoft.com/office/officeart/2005/8/layout/hList7"/>
    <dgm:cxn modelId="{095427E5-9CDF-464D-865F-4D19A33E1F3C}" srcId="{E689617C-4E76-8D4F-B0B7-330B8BF243D3}" destId="{ABF52798-70F8-5846-83B3-BF29793573DD}" srcOrd="0" destOrd="0" parTransId="{5291B6D1-F3A1-3C40-AE7D-D6AC975B9C41}" sibTransId="{81E8243C-9B18-EC46-8C2A-84797B79E498}"/>
    <dgm:cxn modelId="{C7F641E8-12FC-7742-9746-95DDC76CC830}" type="presOf" srcId="{49A12093-46D2-0F46-A677-A1293807BC57}" destId="{CF7388B1-D327-CF4F-BFED-AF6E22F34F54}" srcOrd="0" destOrd="0" presId="urn:microsoft.com/office/officeart/2005/8/layout/hList7"/>
    <dgm:cxn modelId="{DB37BBF2-B2E9-4547-BF42-87FEABC4791D}" type="presOf" srcId="{B2960088-9A58-414B-BC69-E15A8AC7E57D}" destId="{E5205BD8-5857-7C43-B566-91021380CDDE}" srcOrd="1" destOrd="0" presId="urn:microsoft.com/office/officeart/2005/8/layout/hList7"/>
    <dgm:cxn modelId="{8E9F60AC-9F59-314F-A927-AF1346EA7409}" type="presParOf" srcId="{068F2BE1-93D7-6B47-A8A3-1894F712BD03}" destId="{AF1DB132-E4DB-EF40-8257-3080BA7707C5}" srcOrd="0" destOrd="0" presId="urn:microsoft.com/office/officeart/2005/8/layout/hList7"/>
    <dgm:cxn modelId="{081962E7-2C80-714D-B0F5-4AEFCD2EE934}" type="presParOf" srcId="{068F2BE1-93D7-6B47-A8A3-1894F712BD03}" destId="{DF940CD7-3025-0A42-9CD9-9642AADAA9FE}" srcOrd="1" destOrd="0" presId="urn:microsoft.com/office/officeart/2005/8/layout/hList7"/>
    <dgm:cxn modelId="{2977AF09-8953-584F-9405-B49EA02BEA00}" type="presParOf" srcId="{DF940CD7-3025-0A42-9CD9-9642AADAA9FE}" destId="{2E337F41-4D7A-984F-BDF2-97547EAC0FB5}" srcOrd="0" destOrd="0" presId="urn:microsoft.com/office/officeart/2005/8/layout/hList7"/>
    <dgm:cxn modelId="{AF91EFF5-7EAA-5D40-B3FA-032C24FA2214}" type="presParOf" srcId="{2E337F41-4D7A-984F-BDF2-97547EAC0FB5}" destId="{8482BC0D-7454-2C43-92E7-63E93587E7EC}" srcOrd="0" destOrd="0" presId="urn:microsoft.com/office/officeart/2005/8/layout/hList7"/>
    <dgm:cxn modelId="{178F419F-8FAD-114C-9109-7DC93DD121B0}" type="presParOf" srcId="{2E337F41-4D7A-984F-BDF2-97547EAC0FB5}" destId="{435C08D8-14C8-E249-8688-E4FA2C11C675}" srcOrd="1" destOrd="0" presId="urn:microsoft.com/office/officeart/2005/8/layout/hList7"/>
    <dgm:cxn modelId="{E0E3E0BC-872E-7041-9534-99FA9854F254}" type="presParOf" srcId="{2E337F41-4D7A-984F-BDF2-97547EAC0FB5}" destId="{77A27E2F-B094-5A4E-8D5A-05F6D3063972}" srcOrd="2" destOrd="0" presId="urn:microsoft.com/office/officeart/2005/8/layout/hList7"/>
    <dgm:cxn modelId="{C226AE64-0B94-234F-8DF9-2F9C046C9B0A}" type="presParOf" srcId="{2E337F41-4D7A-984F-BDF2-97547EAC0FB5}" destId="{8CAFAF69-8A5D-B94F-A0F0-2E1DDF1A6548}" srcOrd="3" destOrd="0" presId="urn:microsoft.com/office/officeart/2005/8/layout/hList7"/>
    <dgm:cxn modelId="{81D7EBFB-2201-7044-850B-DC322E140915}" type="presParOf" srcId="{DF940CD7-3025-0A42-9CD9-9642AADAA9FE}" destId="{548828BF-477E-D24C-9A8E-F9FC3F7F00E6}" srcOrd="1" destOrd="0" presId="urn:microsoft.com/office/officeart/2005/8/layout/hList7"/>
    <dgm:cxn modelId="{41C46532-8552-A74B-AE93-2F3266EF6F76}" type="presParOf" srcId="{DF940CD7-3025-0A42-9CD9-9642AADAA9FE}" destId="{AA86E736-D2F1-9A48-8C48-864DE357FCAE}" srcOrd="2" destOrd="0" presId="urn:microsoft.com/office/officeart/2005/8/layout/hList7"/>
    <dgm:cxn modelId="{78CA49D9-6A8D-154C-B938-83F01FDE0DDF}" type="presParOf" srcId="{AA86E736-D2F1-9A48-8C48-864DE357FCAE}" destId="{CF7388B1-D327-CF4F-BFED-AF6E22F34F54}" srcOrd="0" destOrd="0" presId="urn:microsoft.com/office/officeart/2005/8/layout/hList7"/>
    <dgm:cxn modelId="{F0E2917B-1D66-4640-8AC0-7432EBECCB2D}" type="presParOf" srcId="{AA86E736-D2F1-9A48-8C48-864DE357FCAE}" destId="{B9B36A4E-E697-7E47-AB63-4F4284DE5191}" srcOrd="1" destOrd="0" presId="urn:microsoft.com/office/officeart/2005/8/layout/hList7"/>
    <dgm:cxn modelId="{228339F8-87C0-5C4B-894C-DCEFA7AF5720}" type="presParOf" srcId="{AA86E736-D2F1-9A48-8C48-864DE357FCAE}" destId="{84913B22-033A-3E4E-B0BD-417F66494FAA}" srcOrd="2" destOrd="0" presId="urn:microsoft.com/office/officeart/2005/8/layout/hList7"/>
    <dgm:cxn modelId="{3EA88C60-9CF7-C440-804F-A297C1BF691D}" type="presParOf" srcId="{AA86E736-D2F1-9A48-8C48-864DE357FCAE}" destId="{9CBCB860-7C24-9C48-87BD-29ECFCDFEB63}" srcOrd="3" destOrd="0" presId="urn:microsoft.com/office/officeart/2005/8/layout/hList7"/>
    <dgm:cxn modelId="{385D1477-A3FE-DD4E-98EB-FFA71192913F}" type="presParOf" srcId="{DF940CD7-3025-0A42-9CD9-9642AADAA9FE}" destId="{FB2D63A2-EF4A-1C4C-90A6-40A46DED7AA7}" srcOrd="3" destOrd="0" presId="urn:microsoft.com/office/officeart/2005/8/layout/hList7"/>
    <dgm:cxn modelId="{24045D80-E0F5-9F4C-AF70-A41024F7F465}" type="presParOf" srcId="{DF940CD7-3025-0A42-9CD9-9642AADAA9FE}" destId="{4359C8BD-A770-2D46-97EA-BCA9CDB36F99}" srcOrd="4" destOrd="0" presId="urn:microsoft.com/office/officeart/2005/8/layout/hList7"/>
    <dgm:cxn modelId="{72E16A07-09DF-6242-A736-575A79C473B8}" type="presParOf" srcId="{4359C8BD-A770-2D46-97EA-BCA9CDB36F99}" destId="{172009DE-CB6E-4142-975C-F9267AC7346A}" srcOrd="0" destOrd="0" presId="urn:microsoft.com/office/officeart/2005/8/layout/hList7"/>
    <dgm:cxn modelId="{7892AE1E-948B-2C4C-A6D7-8A6D88D27C28}" type="presParOf" srcId="{4359C8BD-A770-2D46-97EA-BCA9CDB36F99}" destId="{F4E5BDFA-8DA0-3740-83DD-6835A5DF7DD6}" srcOrd="1" destOrd="0" presId="urn:microsoft.com/office/officeart/2005/8/layout/hList7"/>
    <dgm:cxn modelId="{04E49279-9BCA-B84E-833B-0AE970ED28A1}" type="presParOf" srcId="{4359C8BD-A770-2D46-97EA-BCA9CDB36F99}" destId="{ADB75E92-DE47-A643-BC40-0C505B8A7125}" srcOrd="2" destOrd="0" presId="urn:microsoft.com/office/officeart/2005/8/layout/hList7"/>
    <dgm:cxn modelId="{50E2B72F-1C88-1C48-8B90-29D7BF5080ED}" type="presParOf" srcId="{4359C8BD-A770-2D46-97EA-BCA9CDB36F99}" destId="{C1914901-F221-E143-83A4-7B66C241338D}" srcOrd="3" destOrd="0" presId="urn:microsoft.com/office/officeart/2005/8/layout/hList7"/>
    <dgm:cxn modelId="{DDC7B427-ED3C-454F-A975-AFE27BCEBFB9}" type="presParOf" srcId="{DF940CD7-3025-0A42-9CD9-9642AADAA9FE}" destId="{573A032D-7AAA-434A-8903-8E99075F23E0}" srcOrd="5" destOrd="0" presId="urn:microsoft.com/office/officeart/2005/8/layout/hList7"/>
    <dgm:cxn modelId="{B348E204-B6BD-2E47-88CF-6A51E467072A}" type="presParOf" srcId="{DF940CD7-3025-0A42-9CD9-9642AADAA9FE}" destId="{0470F3A6-B08A-1E49-BA56-5474B93B41E2}" srcOrd="6" destOrd="0" presId="urn:microsoft.com/office/officeart/2005/8/layout/hList7"/>
    <dgm:cxn modelId="{B07DE46E-203F-0241-9210-A95B24D37C8E}" type="presParOf" srcId="{0470F3A6-B08A-1E49-BA56-5474B93B41E2}" destId="{747281D1-4C80-5448-B25D-4F7AC3D6E8BB}" srcOrd="0" destOrd="0" presId="urn:microsoft.com/office/officeart/2005/8/layout/hList7"/>
    <dgm:cxn modelId="{A84E1319-EEC7-5A4A-AECE-99BBFF1BF063}" type="presParOf" srcId="{0470F3A6-B08A-1E49-BA56-5474B93B41E2}" destId="{0D675D1E-E6B9-2948-BB43-033DE54445E7}" srcOrd="1" destOrd="0" presId="urn:microsoft.com/office/officeart/2005/8/layout/hList7"/>
    <dgm:cxn modelId="{EDBB46DA-5E97-3C40-BA97-D0761ECD5AD8}" type="presParOf" srcId="{0470F3A6-B08A-1E49-BA56-5474B93B41E2}" destId="{A2FFBEE2-E5AF-054D-8685-2B66EF4D7690}" srcOrd="2" destOrd="0" presId="urn:microsoft.com/office/officeart/2005/8/layout/hList7"/>
    <dgm:cxn modelId="{BA6B2DE8-1FC6-2D47-AF0B-C375D3D7449E}" type="presParOf" srcId="{0470F3A6-B08A-1E49-BA56-5474B93B41E2}" destId="{C5EFC184-4DEE-7444-883C-D35B71BF7556}" srcOrd="3" destOrd="0" presId="urn:microsoft.com/office/officeart/2005/8/layout/hList7"/>
    <dgm:cxn modelId="{473A0C48-BC3E-0044-9320-DBDD1F4BB651}" type="presParOf" srcId="{DF940CD7-3025-0A42-9CD9-9642AADAA9FE}" destId="{A9B7E4E3-1A2D-8A4B-A37D-EC47DB225592}" srcOrd="7" destOrd="0" presId="urn:microsoft.com/office/officeart/2005/8/layout/hList7"/>
    <dgm:cxn modelId="{F1C58CA3-5F68-984B-A18C-5388FA77449F}" type="presParOf" srcId="{DF940CD7-3025-0A42-9CD9-9642AADAA9FE}" destId="{63D25242-CBC3-1846-BDE1-9893D4A69323}" srcOrd="8" destOrd="0" presId="urn:microsoft.com/office/officeart/2005/8/layout/hList7"/>
    <dgm:cxn modelId="{F63351DF-7A15-1F42-82CD-351345749269}" type="presParOf" srcId="{63D25242-CBC3-1846-BDE1-9893D4A69323}" destId="{64322480-E1FC-514B-84EF-5EC1B309743C}" srcOrd="0" destOrd="0" presId="urn:microsoft.com/office/officeart/2005/8/layout/hList7"/>
    <dgm:cxn modelId="{1568A06D-88E4-FA45-B517-328A0EC1A7E9}" type="presParOf" srcId="{63D25242-CBC3-1846-BDE1-9893D4A69323}" destId="{E5205BD8-5857-7C43-B566-91021380CDDE}" srcOrd="1" destOrd="0" presId="urn:microsoft.com/office/officeart/2005/8/layout/hList7"/>
    <dgm:cxn modelId="{17DFBF70-D14B-284C-82C6-41E629A292DB}" type="presParOf" srcId="{63D25242-CBC3-1846-BDE1-9893D4A69323}" destId="{9FC11835-8B71-304F-877A-B666AA6B23C7}" srcOrd="2" destOrd="0" presId="urn:microsoft.com/office/officeart/2005/8/layout/hList7"/>
    <dgm:cxn modelId="{A9954842-145A-A747-85D1-8C72CAE4D1A8}" type="presParOf" srcId="{63D25242-CBC3-1846-BDE1-9893D4A69323}" destId="{C2C1A3B3-AF5F-094B-BEFF-F0852A03D3A3}" srcOrd="3" destOrd="0" presId="urn:microsoft.com/office/officeart/2005/8/layout/hList7"/>
    <dgm:cxn modelId="{8AD5DA0E-DEBC-584A-B8E6-A983B383A161}" type="presParOf" srcId="{DF940CD7-3025-0A42-9CD9-9642AADAA9FE}" destId="{F5719142-6196-1942-9406-CF4395507F6F}" srcOrd="9" destOrd="0" presId="urn:microsoft.com/office/officeart/2005/8/layout/hList7"/>
    <dgm:cxn modelId="{734724D4-0A57-6147-9F56-36082CF75643}" type="presParOf" srcId="{DF940CD7-3025-0A42-9CD9-9642AADAA9FE}" destId="{0600FB29-E07D-224A-AB16-5040F906B4FF}" srcOrd="10" destOrd="0" presId="urn:microsoft.com/office/officeart/2005/8/layout/hList7"/>
    <dgm:cxn modelId="{4AEE6C65-820A-224E-898A-4D372D61D9F5}" type="presParOf" srcId="{0600FB29-E07D-224A-AB16-5040F906B4FF}" destId="{F4935798-41E9-644E-A410-F52A5ABAA45A}" srcOrd="0" destOrd="0" presId="urn:microsoft.com/office/officeart/2005/8/layout/hList7"/>
    <dgm:cxn modelId="{1E62D23B-E619-0D40-9780-D50DB08E1325}" type="presParOf" srcId="{0600FB29-E07D-224A-AB16-5040F906B4FF}" destId="{868D1C29-2ABE-5F40-B87C-E7CF30C6EE46}" srcOrd="1" destOrd="0" presId="urn:microsoft.com/office/officeart/2005/8/layout/hList7"/>
    <dgm:cxn modelId="{83C1753C-6663-2448-9A81-224865D37B80}" type="presParOf" srcId="{0600FB29-E07D-224A-AB16-5040F906B4FF}" destId="{573857C2-16BC-A64B-8067-76F518000C56}" srcOrd="2" destOrd="0" presId="urn:microsoft.com/office/officeart/2005/8/layout/hList7"/>
    <dgm:cxn modelId="{CE55A9F4-08A6-4047-A288-07983522130A}" type="presParOf" srcId="{0600FB29-E07D-224A-AB16-5040F906B4FF}" destId="{C5C15CB9-B595-6E47-BA14-72F35A298DBD}" srcOrd="3" destOrd="0" presId="urn:microsoft.com/office/officeart/2005/8/layout/hList7"/>
  </dgm:cxnLst>
  <dgm:bg>
    <a:noFill/>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8BAEB5-2D29-A04E-941A-28CC89AA3125}" type="doc">
      <dgm:prSet loTypeId="urn:microsoft.com/office/officeart/2005/8/layout/venn1" loCatId="" qsTypeId="urn:microsoft.com/office/officeart/2005/8/quickstyle/simple1" qsCatId="simple" csTypeId="urn:microsoft.com/office/officeart/2005/8/colors/accent1_2" csCatId="accent1" phldr="1"/>
      <dgm:spPr/>
    </dgm:pt>
    <dgm:pt modelId="{5D0C97D8-D4AC-5A48-8F1D-7B2BAB363714}">
      <dgm:prSet phldrT="[Text]"/>
      <dgm:spPr>
        <a:solidFill>
          <a:schemeClr val="bg2">
            <a:alpha val="50000"/>
          </a:schemeClr>
        </a:solidFill>
      </dgm:spPr>
      <dgm:t>
        <a:bodyPr/>
        <a:lstStyle/>
        <a:p>
          <a:pPr algn="ctr"/>
          <a:endParaRPr lang="en-US" dirty="0"/>
        </a:p>
        <a:p>
          <a:pPr algn="ctr"/>
          <a:endParaRPr lang="en-US" dirty="0"/>
        </a:p>
        <a:p>
          <a:pPr algn="ctr"/>
          <a:endParaRPr lang="en-US" dirty="0"/>
        </a:p>
      </dgm:t>
    </dgm:pt>
    <dgm:pt modelId="{BD4F1848-DFAF-214C-AA6A-526EC232CAE8}" type="parTrans" cxnId="{D0ED9799-BA13-0945-977A-56164918C8BA}">
      <dgm:prSet/>
      <dgm:spPr/>
      <dgm:t>
        <a:bodyPr/>
        <a:lstStyle/>
        <a:p>
          <a:endParaRPr lang="en-US"/>
        </a:p>
      </dgm:t>
    </dgm:pt>
    <dgm:pt modelId="{6F8D4BBA-F766-0444-9245-78BED32E04F4}" type="sibTrans" cxnId="{D0ED9799-BA13-0945-977A-56164918C8BA}">
      <dgm:prSet/>
      <dgm:spPr/>
      <dgm:t>
        <a:bodyPr/>
        <a:lstStyle/>
        <a:p>
          <a:endParaRPr lang="en-US"/>
        </a:p>
      </dgm:t>
    </dgm:pt>
    <dgm:pt modelId="{D2E69A84-8102-8D47-BE02-D55DDDC4AF0D}">
      <dgm:prSet/>
      <dgm:spPr>
        <a:solidFill>
          <a:schemeClr val="bg2">
            <a:alpha val="50000"/>
          </a:schemeClr>
        </a:solidFill>
      </dgm:spPr>
      <dgm:t>
        <a:bodyPr/>
        <a:lstStyle/>
        <a:p>
          <a:pPr algn="ctr"/>
          <a:endParaRPr lang="en-US" dirty="0"/>
        </a:p>
        <a:p>
          <a:pPr algn="ctr"/>
          <a:endParaRPr lang="en-US" dirty="0"/>
        </a:p>
        <a:p>
          <a:pPr algn="ctr"/>
          <a:endParaRPr lang="en-US" dirty="0"/>
        </a:p>
      </dgm:t>
    </dgm:pt>
    <dgm:pt modelId="{07BCE148-AE1B-EA4F-AD07-D60069A9AD82}" type="parTrans" cxnId="{A3885EA6-1B02-1A47-B954-47A5CF4E65D5}">
      <dgm:prSet/>
      <dgm:spPr/>
      <dgm:t>
        <a:bodyPr/>
        <a:lstStyle/>
        <a:p>
          <a:endParaRPr lang="en-US"/>
        </a:p>
      </dgm:t>
    </dgm:pt>
    <dgm:pt modelId="{18CE5E5C-A1F2-1D42-A4D2-4490C08F1985}" type="sibTrans" cxnId="{A3885EA6-1B02-1A47-B954-47A5CF4E65D5}">
      <dgm:prSet/>
      <dgm:spPr/>
      <dgm:t>
        <a:bodyPr/>
        <a:lstStyle/>
        <a:p>
          <a:endParaRPr lang="en-US"/>
        </a:p>
      </dgm:t>
    </dgm:pt>
    <dgm:pt modelId="{E0287161-C578-8742-B573-C32832D53BDD}" type="pres">
      <dgm:prSet presAssocID="{2C8BAEB5-2D29-A04E-941A-28CC89AA3125}" presName="compositeShape" presStyleCnt="0">
        <dgm:presLayoutVars>
          <dgm:chMax val="7"/>
          <dgm:dir/>
          <dgm:resizeHandles val="exact"/>
        </dgm:presLayoutVars>
      </dgm:prSet>
      <dgm:spPr/>
    </dgm:pt>
    <dgm:pt modelId="{4AD43E7F-E0FB-BE48-90E3-C8BE7E3B84D7}" type="pres">
      <dgm:prSet presAssocID="{5D0C97D8-D4AC-5A48-8F1D-7B2BAB363714}" presName="circ1" presStyleLbl="vennNode1" presStyleIdx="0" presStyleCnt="2"/>
      <dgm:spPr/>
    </dgm:pt>
    <dgm:pt modelId="{037F6510-1DA4-094C-9438-317D68AEF5CD}" type="pres">
      <dgm:prSet presAssocID="{5D0C97D8-D4AC-5A48-8F1D-7B2BAB363714}" presName="circ1Tx" presStyleLbl="revTx" presStyleIdx="0" presStyleCnt="0">
        <dgm:presLayoutVars>
          <dgm:chMax val="0"/>
          <dgm:chPref val="0"/>
          <dgm:bulletEnabled val="1"/>
        </dgm:presLayoutVars>
      </dgm:prSet>
      <dgm:spPr/>
    </dgm:pt>
    <dgm:pt modelId="{C5B95844-F5D9-D64C-8AF1-E3C1183FF13B}" type="pres">
      <dgm:prSet presAssocID="{D2E69A84-8102-8D47-BE02-D55DDDC4AF0D}" presName="circ2" presStyleLbl="vennNode1" presStyleIdx="1" presStyleCnt="2"/>
      <dgm:spPr/>
    </dgm:pt>
    <dgm:pt modelId="{BF091706-80DA-844A-8BA2-62414A7CE48F}" type="pres">
      <dgm:prSet presAssocID="{D2E69A84-8102-8D47-BE02-D55DDDC4AF0D}" presName="circ2Tx" presStyleLbl="revTx" presStyleIdx="0" presStyleCnt="0">
        <dgm:presLayoutVars>
          <dgm:chMax val="0"/>
          <dgm:chPref val="0"/>
          <dgm:bulletEnabled val="1"/>
        </dgm:presLayoutVars>
      </dgm:prSet>
      <dgm:spPr/>
    </dgm:pt>
  </dgm:ptLst>
  <dgm:cxnLst>
    <dgm:cxn modelId="{2C4F3A00-6E02-D141-B5A2-911992B0B8B3}" type="presOf" srcId="{5D0C97D8-D4AC-5A48-8F1D-7B2BAB363714}" destId="{4AD43E7F-E0FB-BE48-90E3-C8BE7E3B84D7}" srcOrd="0" destOrd="0" presId="urn:microsoft.com/office/officeart/2005/8/layout/venn1"/>
    <dgm:cxn modelId="{39A76819-0157-DA4A-8490-A40F0B5EBC08}" type="presOf" srcId="{2C8BAEB5-2D29-A04E-941A-28CC89AA3125}" destId="{E0287161-C578-8742-B573-C32832D53BDD}" srcOrd="0" destOrd="0" presId="urn:microsoft.com/office/officeart/2005/8/layout/venn1"/>
    <dgm:cxn modelId="{55946B32-7FF0-FA4F-A113-64F69761970C}" type="presOf" srcId="{D2E69A84-8102-8D47-BE02-D55DDDC4AF0D}" destId="{BF091706-80DA-844A-8BA2-62414A7CE48F}" srcOrd="1" destOrd="0" presId="urn:microsoft.com/office/officeart/2005/8/layout/venn1"/>
    <dgm:cxn modelId="{CAB45B8F-84BF-1849-B19C-8AE1785BC469}" type="presOf" srcId="{5D0C97D8-D4AC-5A48-8F1D-7B2BAB363714}" destId="{037F6510-1DA4-094C-9438-317D68AEF5CD}" srcOrd="1" destOrd="0" presId="urn:microsoft.com/office/officeart/2005/8/layout/venn1"/>
    <dgm:cxn modelId="{DFD51B92-8F56-2349-A72B-5620CECF3126}" type="presOf" srcId="{D2E69A84-8102-8D47-BE02-D55DDDC4AF0D}" destId="{C5B95844-F5D9-D64C-8AF1-E3C1183FF13B}" srcOrd="0" destOrd="0" presId="urn:microsoft.com/office/officeart/2005/8/layout/venn1"/>
    <dgm:cxn modelId="{D0ED9799-BA13-0945-977A-56164918C8BA}" srcId="{2C8BAEB5-2D29-A04E-941A-28CC89AA3125}" destId="{5D0C97D8-D4AC-5A48-8F1D-7B2BAB363714}" srcOrd="0" destOrd="0" parTransId="{BD4F1848-DFAF-214C-AA6A-526EC232CAE8}" sibTransId="{6F8D4BBA-F766-0444-9245-78BED32E04F4}"/>
    <dgm:cxn modelId="{A3885EA6-1B02-1A47-B954-47A5CF4E65D5}" srcId="{2C8BAEB5-2D29-A04E-941A-28CC89AA3125}" destId="{D2E69A84-8102-8D47-BE02-D55DDDC4AF0D}" srcOrd="1" destOrd="0" parTransId="{07BCE148-AE1B-EA4F-AD07-D60069A9AD82}" sibTransId="{18CE5E5C-A1F2-1D42-A4D2-4490C08F1985}"/>
    <dgm:cxn modelId="{A7C621E2-23C1-BB4C-9F10-56474F8284D1}" type="presParOf" srcId="{E0287161-C578-8742-B573-C32832D53BDD}" destId="{4AD43E7F-E0FB-BE48-90E3-C8BE7E3B84D7}" srcOrd="0" destOrd="0" presId="urn:microsoft.com/office/officeart/2005/8/layout/venn1"/>
    <dgm:cxn modelId="{B4A93DE6-3445-B649-8036-6AD8F4314FD0}" type="presParOf" srcId="{E0287161-C578-8742-B573-C32832D53BDD}" destId="{037F6510-1DA4-094C-9438-317D68AEF5CD}" srcOrd="1" destOrd="0" presId="urn:microsoft.com/office/officeart/2005/8/layout/venn1"/>
    <dgm:cxn modelId="{237617F1-FC60-B940-A58A-4A1FD0CD8623}" type="presParOf" srcId="{E0287161-C578-8742-B573-C32832D53BDD}" destId="{C5B95844-F5D9-D64C-8AF1-E3C1183FF13B}" srcOrd="2" destOrd="0" presId="urn:microsoft.com/office/officeart/2005/8/layout/venn1"/>
    <dgm:cxn modelId="{1848F080-1EDA-AB42-8F3E-A80D0E20CBE4}" type="presParOf" srcId="{E0287161-C578-8742-B573-C32832D53BDD}" destId="{BF091706-80DA-844A-8BA2-62414A7CE48F}"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5DB181-1862-2649-80DE-166D83B35C9A}"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F0D035C2-A466-AD40-9A54-FA7AA81AB196}">
      <dgm:prSet phldrT="[Text]" custT="1"/>
      <dgm:spPr>
        <a:solidFill>
          <a:srgbClr val="00B050"/>
        </a:solidFill>
      </dgm:spPr>
      <dgm:t>
        <a:bodyPr/>
        <a:lstStyle/>
        <a:p>
          <a:pPr algn="l"/>
          <a:endParaRPr lang="en-US" sz="2000" dirty="0"/>
        </a:p>
      </dgm:t>
    </dgm:pt>
    <dgm:pt modelId="{D431CB4C-C1DD-6140-ABEC-D7EE56B0E712}" type="parTrans" cxnId="{7D72A4F0-39F1-3E40-9F9B-7F3E83728624}">
      <dgm:prSet/>
      <dgm:spPr/>
      <dgm:t>
        <a:bodyPr/>
        <a:lstStyle/>
        <a:p>
          <a:endParaRPr lang="en-US"/>
        </a:p>
      </dgm:t>
    </dgm:pt>
    <dgm:pt modelId="{6B4C10CF-2233-054C-87E7-80E15BBFCA2F}" type="sibTrans" cxnId="{7D72A4F0-39F1-3E40-9F9B-7F3E83728624}">
      <dgm:prSet/>
      <dgm:spPr/>
      <dgm:t>
        <a:bodyPr/>
        <a:lstStyle/>
        <a:p>
          <a:endParaRPr lang="en-US"/>
        </a:p>
      </dgm:t>
    </dgm:pt>
    <dgm:pt modelId="{55C36F4B-2661-904D-BA42-5209B062C070}">
      <dgm:prSet phldrT="[Text]" custT="1"/>
      <dgm:spPr>
        <a:solidFill>
          <a:srgbClr val="00B050"/>
        </a:solidFill>
      </dgm:spPr>
      <dgm:t>
        <a:bodyPr/>
        <a:lstStyle/>
        <a:p>
          <a:pPr algn="l"/>
          <a:r>
            <a:rPr lang="en-US" sz="2000" dirty="0"/>
            <a:t>1. Visual Inspection</a:t>
          </a:r>
        </a:p>
        <a:p>
          <a:pPr algn="l"/>
          <a:r>
            <a:rPr lang="en-US" sz="2000" dirty="0"/>
            <a:t>2. Side-Channel</a:t>
          </a:r>
        </a:p>
        <a:p>
          <a:pPr algn="l"/>
          <a:r>
            <a:rPr lang="en-US" sz="2000" dirty="0"/>
            <a:t>3. Functional Testing</a:t>
          </a:r>
        </a:p>
      </dgm:t>
    </dgm:pt>
    <dgm:pt modelId="{8141FE41-F741-F74E-A873-E3C726984D14}" type="parTrans" cxnId="{0926FC9C-A804-3E4E-A708-CD56430FE79B}">
      <dgm:prSet/>
      <dgm:spPr/>
      <dgm:t>
        <a:bodyPr/>
        <a:lstStyle/>
        <a:p>
          <a:endParaRPr lang="en-US"/>
        </a:p>
      </dgm:t>
    </dgm:pt>
    <dgm:pt modelId="{12D3B7BC-7E4C-7E4F-85B7-883089696DAF}" type="sibTrans" cxnId="{0926FC9C-A804-3E4E-A708-CD56430FE79B}">
      <dgm:prSet/>
      <dgm:spPr/>
      <dgm:t>
        <a:bodyPr/>
        <a:lstStyle/>
        <a:p>
          <a:endParaRPr lang="en-US"/>
        </a:p>
      </dgm:t>
    </dgm:pt>
    <dgm:pt modelId="{6810F8C0-E4D0-FB4C-84D2-A1D43C58E686}" type="pres">
      <dgm:prSet presAssocID="{075DB181-1862-2649-80DE-166D83B35C9A}" presName="cycle" presStyleCnt="0">
        <dgm:presLayoutVars>
          <dgm:dir/>
          <dgm:resizeHandles val="exact"/>
        </dgm:presLayoutVars>
      </dgm:prSet>
      <dgm:spPr/>
    </dgm:pt>
    <dgm:pt modelId="{69AA0568-E096-1444-AF41-F52E0752AA61}" type="pres">
      <dgm:prSet presAssocID="{F0D035C2-A466-AD40-9A54-FA7AA81AB196}" presName="arrow" presStyleLbl="node1" presStyleIdx="0" presStyleCnt="2" custScaleY="100085">
        <dgm:presLayoutVars>
          <dgm:bulletEnabled val="1"/>
        </dgm:presLayoutVars>
      </dgm:prSet>
      <dgm:spPr/>
    </dgm:pt>
    <dgm:pt modelId="{8BEE4A54-1AC2-8644-BF17-E8CE52A8378B}" type="pres">
      <dgm:prSet presAssocID="{55C36F4B-2661-904D-BA42-5209B062C070}" presName="arrow" presStyleLbl="node1" presStyleIdx="1" presStyleCnt="2">
        <dgm:presLayoutVars>
          <dgm:bulletEnabled val="1"/>
        </dgm:presLayoutVars>
      </dgm:prSet>
      <dgm:spPr/>
    </dgm:pt>
  </dgm:ptLst>
  <dgm:cxnLst>
    <dgm:cxn modelId="{014ADF86-BB01-7645-8578-4E13E530DE44}" type="presOf" srcId="{55C36F4B-2661-904D-BA42-5209B062C070}" destId="{8BEE4A54-1AC2-8644-BF17-E8CE52A8378B}" srcOrd="0" destOrd="0" presId="urn:microsoft.com/office/officeart/2005/8/layout/arrow1"/>
    <dgm:cxn modelId="{0926FC9C-A804-3E4E-A708-CD56430FE79B}" srcId="{075DB181-1862-2649-80DE-166D83B35C9A}" destId="{55C36F4B-2661-904D-BA42-5209B062C070}" srcOrd="1" destOrd="0" parTransId="{8141FE41-F741-F74E-A873-E3C726984D14}" sibTransId="{12D3B7BC-7E4C-7E4F-85B7-883089696DAF}"/>
    <dgm:cxn modelId="{9527B8BA-4D6B-CB41-8E34-70D75FB88FDC}" type="presOf" srcId="{F0D035C2-A466-AD40-9A54-FA7AA81AB196}" destId="{69AA0568-E096-1444-AF41-F52E0752AA61}" srcOrd="0" destOrd="0" presId="urn:microsoft.com/office/officeart/2005/8/layout/arrow1"/>
    <dgm:cxn modelId="{E6F497C7-B278-9F44-8A0B-0F86E46EF150}" type="presOf" srcId="{075DB181-1862-2649-80DE-166D83B35C9A}" destId="{6810F8C0-E4D0-FB4C-84D2-A1D43C58E686}" srcOrd="0" destOrd="0" presId="urn:microsoft.com/office/officeart/2005/8/layout/arrow1"/>
    <dgm:cxn modelId="{7D72A4F0-39F1-3E40-9F9B-7F3E83728624}" srcId="{075DB181-1862-2649-80DE-166D83B35C9A}" destId="{F0D035C2-A466-AD40-9A54-FA7AA81AB196}" srcOrd="0" destOrd="0" parTransId="{D431CB4C-C1DD-6140-ABEC-D7EE56B0E712}" sibTransId="{6B4C10CF-2233-054C-87E7-80E15BBFCA2F}"/>
    <dgm:cxn modelId="{6CB4D649-DA6C-0941-AD2C-8369D816FC8B}" type="presParOf" srcId="{6810F8C0-E4D0-FB4C-84D2-A1D43C58E686}" destId="{69AA0568-E096-1444-AF41-F52E0752AA61}" srcOrd="0" destOrd="0" presId="urn:microsoft.com/office/officeart/2005/8/layout/arrow1"/>
    <dgm:cxn modelId="{909935B4-75E4-3840-9685-0BBFE6C2201A}" type="presParOf" srcId="{6810F8C0-E4D0-FB4C-84D2-A1D43C58E686}" destId="{8BEE4A54-1AC2-8644-BF17-E8CE52A8378B}"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a:scene3d>
          <a:camera prst="orthographicFront">
            <a:rot lat="0" lon="0" rev="0"/>
          </a:camera>
          <a:lightRig rig="threePt" dir="t"/>
        </a:scene3d>
      </dgm:spPr>
    </dgm:pt>
    <dgm:pt modelId="{081D5F09-A118-4848-B6A5-8CF9D86840CA}">
      <dgm:prSet phldrT="[Text]" custT="1"/>
      <dgm:spPr/>
      <dgm:t>
        <a:bodyPr/>
        <a:lstStyle/>
        <a:p>
          <a:r>
            <a:rPr lang="en-US" sz="500" dirty="0">
              <a:solidFill>
                <a:schemeClr val="tx1"/>
              </a:solidFill>
            </a:rPr>
            <a:t>a</a:t>
          </a: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0" custLinFactNeighborX="-22596" custLinFactNeighborY="-36775"/>
      <dgm:spPr>
        <a:solidFill>
          <a:schemeClr val="tx1"/>
        </a:solidFill>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ScaleX="63058" custScaleY="18919" custLinFactNeighborX="-25000" custLinFactNeighborY="-41805">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dgm:pt>
    <dgm:pt modelId="{081D5F09-A118-4848-B6A5-8CF9D86840CA}">
      <dgm:prSet phldrT="[Text]" custT="1"/>
      <dgm:spPr/>
      <dgm:t>
        <a:bodyPr/>
        <a:lstStyle/>
        <a:p>
          <a:r>
            <a:rPr lang="en-US" sz="500" dirty="0">
              <a:solidFill>
                <a:schemeClr val="tx1"/>
              </a:solidFill>
            </a:rPr>
            <a:t>a</a:t>
          </a: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10800000" custFlipHor="1" custScaleX="135600" custLinFactNeighborX="0" custLinFactNeighborY="3937"/>
      <dgm:spPr>
        <a:solidFill>
          <a:schemeClr val="tx1"/>
        </a:solidFill>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ScaleX="63058" custScaleY="18919" custLinFactNeighborX="40655" custLinFactNeighborY="-5159">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2071BB-DAD6-E946-967D-ED5D074935FA}" type="doc">
      <dgm:prSet loTypeId="urn:microsoft.com/office/officeart/2005/8/layout/arrow2" loCatId="" qsTypeId="urn:microsoft.com/office/officeart/2005/8/quickstyle/simple1" qsCatId="simple" csTypeId="urn:microsoft.com/office/officeart/2005/8/colors/accent1_2" csCatId="accent1" phldr="1"/>
      <dgm:spPr/>
    </dgm:pt>
    <dgm:pt modelId="{081D5F09-A118-4848-B6A5-8CF9D86840CA}">
      <dgm:prSet phldrT="[Text]" custT="1"/>
      <dgm:spPr/>
      <dgm:t>
        <a:bodyPr/>
        <a:lstStyle/>
        <a:p>
          <a:r>
            <a:rPr lang="en-US" sz="500" dirty="0">
              <a:solidFill>
                <a:schemeClr val="tx1"/>
              </a:solidFill>
            </a:rPr>
            <a:t>a</a:t>
          </a:r>
        </a:p>
      </dgm:t>
    </dgm:pt>
    <dgm:pt modelId="{985D0823-BD74-6C44-9847-88B3EFCC908C}" type="sibTrans" cxnId="{3EBE4F29-032B-D846-97B6-D1F02733CF34}">
      <dgm:prSet/>
      <dgm:spPr/>
      <dgm:t>
        <a:bodyPr/>
        <a:lstStyle/>
        <a:p>
          <a:endParaRPr lang="en-US"/>
        </a:p>
      </dgm:t>
    </dgm:pt>
    <dgm:pt modelId="{33F156B0-0C8A-F144-A891-76B5B83C9466}" type="parTrans" cxnId="{3EBE4F29-032B-D846-97B6-D1F02733CF34}">
      <dgm:prSet/>
      <dgm:spPr/>
      <dgm:t>
        <a:bodyPr/>
        <a:lstStyle/>
        <a:p>
          <a:endParaRPr lang="en-US"/>
        </a:p>
      </dgm:t>
    </dgm:pt>
    <dgm:pt modelId="{51AE6D45-1D9A-3D42-9C9B-138B1BD19F29}" type="pres">
      <dgm:prSet presAssocID="{542071BB-DAD6-E946-967D-ED5D074935FA}" presName="arrowDiagram" presStyleCnt="0">
        <dgm:presLayoutVars>
          <dgm:chMax val="5"/>
          <dgm:dir/>
          <dgm:resizeHandles val="exact"/>
        </dgm:presLayoutVars>
      </dgm:prSet>
      <dgm:spPr/>
    </dgm:pt>
    <dgm:pt modelId="{4C15FA4A-2589-3F40-AC2A-0A55713B25C6}" type="pres">
      <dgm:prSet presAssocID="{542071BB-DAD6-E946-967D-ED5D074935FA}" presName="arrow" presStyleLbl="bgShp" presStyleIdx="0" presStyleCnt="1" custAng="6008988" custFlipHor="1" custScaleX="96545" custScaleY="79439" custLinFactNeighborX="7325" custLinFactNeighborY="-7392"/>
      <dgm:spPr>
        <a:solidFill>
          <a:schemeClr val="tx1"/>
        </a:solidFill>
      </dgm:spPr>
    </dgm:pt>
    <dgm:pt modelId="{9580F656-A3B3-2646-8D72-271F7211312C}" type="pres">
      <dgm:prSet presAssocID="{542071BB-DAD6-E946-967D-ED5D074935FA}" presName="arrowDiagram1" presStyleCnt="0">
        <dgm:presLayoutVars>
          <dgm:bulletEnabled val="1"/>
        </dgm:presLayoutVars>
      </dgm:prSet>
      <dgm:spPr/>
    </dgm:pt>
    <dgm:pt modelId="{4674006D-D7E4-4B4F-A09D-A8D29D249A95}" type="pres">
      <dgm:prSet presAssocID="{081D5F09-A118-4848-B6A5-8CF9D86840CA}" presName="bullet1" presStyleLbl="node1" presStyleIdx="0" presStyleCnt="1"/>
      <dgm:spPr>
        <a:noFill/>
        <a:ln>
          <a:noFill/>
        </a:ln>
      </dgm:spPr>
    </dgm:pt>
    <dgm:pt modelId="{BDC046E4-81AF-8243-9979-46165B545015}" type="pres">
      <dgm:prSet presAssocID="{081D5F09-A118-4848-B6A5-8CF9D86840CA}" presName="textBox1" presStyleLbl="revTx" presStyleIdx="0" presStyleCnt="1" custFlipVert="1" custFlipHor="1" custScaleX="22608" custScaleY="18919" custLinFactNeighborX="-24340" custLinFactNeighborY="26658">
        <dgm:presLayoutVars>
          <dgm:bulletEnabled val="1"/>
        </dgm:presLayoutVars>
      </dgm:prSet>
      <dgm:spPr/>
    </dgm:pt>
  </dgm:ptLst>
  <dgm:cxnLst>
    <dgm:cxn modelId="{3EBE4F29-032B-D846-97B6-D1F02733CF34}" srcId="{542071BB-DAD6-E946-967D-ED5D074935FA}" destId="{081D5F09-A118-4848-B6A5-8CF9D86840CA}" srcOrd="0" destOrd="0" parTransId="{33F156B0-0C8A-F144-A891-76B5B83C9466}" sibTransId="{985D0823-BD74-6C44-9847-88B3EFCC908C}"/>
    <dgm:cxn modelId="{C5C8C731-F706-A141-B9BC-CB6FB0295678}" type="presOf" srcId="{542071BB-DAD6-E946-967D-ED5D074935FA}" destId="{51AE6D45-1D9A-3D42-9C9B-138B1BD19F29}" srcOrd="0" destOrd="0" presId="urn:microsoft.com/office/officeart/2005/8/layout/arrow2"/>
    <dgm:cxn modelId="{E5FEF37C-367D-384E-96F5-B93C979D0804}" type="presOf" srcId="{081D5F09-A118-4848-B6A5-8CF9D86840CA}" destId="{BDC046E4-81AF-8243-9979-46165B545015}" srcOrd="0" destOrd="0" presId="urn:microsoft.com/office/officeart/2005/8/layout/arrow2"/>
    <dgm:cxn modelId="{5C7934E9-3B9A-D744-9872-48E8068535BF}" type="presParOf" srcId="{51AE6D45-1D9A-3D42-9C9B-138B1BD19F29}" destId="{4C15FA4A-2589-3F40-AC2A-0A55713B25C6}" srcOrd="0" destOrd="0" presId="urn:microsoft.com/office/officeart/2005/8/layout/arrow2"/>
    <dgm:cxn modelId="{800784DB-0B32-F24F-9965-70D85DF968A6}" type="presParOf" srcId="{51AE6D45-1D9A-3D42-9C9B-138B1BD19F29}" destId="{9580F656-A3B3-2646-8D72-271F7211312C}" srcOrd="1" destOrd="0" presId="urn:microsoft.com/office/officeart/2005/8/layout/arrow2"/>
    <dgm:cxn modelId="{247AB02A-06A4-9049-B851-10E4C14FC89B}" type="presParOf" srcId="{9580F656-A3B3-2646-8D72-271F7211312C}" destId="{4674006D-D7E4-4B4F-A09D-A8D29D249A95}" srcOrd="0" destOrd="0" presId="urn:microsoft.com/office/officeart/2005/8/layout/arrow2"/>
    <dgm:cxn modelId="{F6AD8571-122D-7F4D-876D-F2A4E1E39708}" type="presParOf" srcId="{9580F656-A3B3-2646-8D72-271F7211312C}" destId="{BDC046E4-81AF-8243-9979-46165B545015}" srcOrd="1" destOrd="0" presId="urn:microsoft.com/office/officeart/2005/8/layout/arrow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78831-1F58-7745-83C3-F68A641EE5F9}">
      <dsp:nvSpPr>
        <dsp:cNvPr id="0" name=""/>
        <dsp:cNvSpPr/>
      </dsp:nvSpPr>
      <dsp:spPr>
        <a:xfrm>
          <a:off x="2327" y="1703"/>
          <a:ext cx="4761841" cy="822692"/>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Applications</a:t>
          </a:r>
        </a:p>
      </dsp:txBody>
      <dsp:txXfrm>
        <a:off x="26423" y="25799"/>
        <a:ext cx="4713649" cy="774500"/>
      </dsp:txXfrm>
    </dsp:sp>
    <dsp:sp modelId="{ED6A7B46-7638-E646-B22A-2EE68A972930}">
      <dsp:nvSpPr>
        <dsp:cNvPr id="0" name=""/>
        <dsp:cNvSpPr/>
      </dsp:nvSpPr>
      <dsp:spPr>
        <a:xfrm>
          <a:off x="2327" y="875226"/>
          <a:ext cx="4761841" cy="822692"/>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Operating System</a:t>
          </a:r>
        </a:p>
      </dsp:txBody>
      <dsp:txXfrm>
        <a:off x="26423" y="899322"/>
        <a:ext cx="4713649" cy="774500"/>
      </dsp:txXfrm>
    </dsp:sp>
    <dsp:sp modelId="{49FB4BF1-1375-0D4F-BC49-B906F14A9544}">
      <dsp:nvSpPr>
        <dsp:cNvPr id="0" name=""/>
        <dsp:cNvSpPr/>
      </dsp:nvSpPr>
      <dsp:spPr>
        <a:xfrm>
          <a:off x="0" y="1750021"/>
          <a:ext cx="4761841" cy="822692"/>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Hypervisor</a:t>
          </a:r>
        </a:p>
      </dsp:txBody>
      <dsp:txXfrm>
        <a:off x="24096" y="1774117"/>
        <a:ext cx="4713649" cy="774500"/>
      </dsp:txXfrm>
    </dsp:sp>
    <dsp:sp modelId="{6CD86A9E-E920-9C42-B5D8-E07298A0753C}">
      <dsp:nvSpPr>
        <dsp:cNvPr id="0" name=""/>
        <dsp:cNvSpPr/>
      </dsp:nvSpPr>
      <dsp:spPr>
        <a:xfrm>
          <a:off x="2327" y="2622272"/>
          <a:ext cx="4761841" cy="822692"/>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Firmware</a:t>
          </a:r>
        </a:p>
      </dsp:txBody>
      <dsp:txXfrm>
        <a:off x="26423" y="2646368"/>
        <a:ext cx="4713649" cy="774500"/>
      </dsp:txXfrm>
    </dsp:sp>
    <dsp:sp modelId="{364E31E8-D247-2E48-A38C-63DE6A245E26}">
      <dsp:nvSpPr>
        <dsp:cNvPr id="0" name=""/>
        <dsp:cNvSpPr/>
      </dsp:nvSpPr>
      <dsp:spPr>
        <a:xfrm>
          <a:off x="2327" y="3495795"/>
          <a:ext cx="4761841" cy="822692"/>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Hardware</a:t>
          </a:r>
        </a:p>
      </dsp:txBody>
      <dsp:txXfrm>
        <a:off x="26423" y="3519891"/>
        <a:ext cx="4713649" cy="774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rot="7423375" flipH="1">
          <a:off x="152591" y="267258"/>
          <a:ext cx="1432304" cy="736579"/>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1131957" y="359976"/>
          <a:ext cx="109783" cy="109783"/>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H="1" flipV="1">
          <a:off x="809971" y="625791"/>
          <a:ext cx="134161" cy="129461"/>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8172" bIns="0" numCol="1" spcCol="1270" anchor="t" anchorCtr="0">
          <a:noAutofit/>
        </a:bodyPr>
        <a:lstStyle/>
        <a:p>
          <a:pPr marL="0" lvl="0" indent="0" algn="r" defTabSz="222250">
            <a:lnSpc>
              <a:spcPct val="90000"/>
            </a:lnSpc>
            <a:spcBef>
              <a:spcPct val="0"/>
            </a:spcBef>
            <a:spcAft>
              <a:spcPct val="35000"/>
            </a:spcAft>
            <a:buNone/>
          </a:pPr>
          <a:r>
            <a:rPr lang="en-US" sz="500" kern="1200" dirty="0">
              <a:solidFill>
                <a:schemeClr val="tx1"/>
              </a:solidFill>
            </a:rPr>
            <a:t>a</a:t>
          </a:r>
        </a:p>
      </dsp:txBody>
      <dsp:txXfrm rot="10800000">
        <a:off x="816291" y="632111"/>
        <a:ext cx="121521" cy="1168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rot="9607342" flipH="1">
          <a:off x="0" y="0"/>
          <a:ext cx="2033861" cy="937436"/>
        </a:xfrm>
        <a:prstGeom prst="swooshArrow">
          <a:avLst>
            <a:gd name="adj1" fmla="val 25000"/>
            <a:gd name="adj2" fmla="val 25000"/>
          </a:avLst>
        </a:prstGeom>
        <a:solidFill>
          <a:schemeClr val="tx1"/>
        </a:solidFill>
        <a:ln>
          <a:solidFill>
            <a:schemeClr val="bg1"/>
          </a:solid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1411403" y="190112"/>
          <a:ext cx="110992" cy="110992"/>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V="1">
          <a:off x="1221672" y="490387"/>
          <a:ext cx="378322" cy="130886"/>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8813" bIns="0" numCol="1" spcCol="1270" anchor="t" anchorCtr="0">
          <a:noAutofit/>
        </a:bodyPr>
        <a:lstStyle/>
        <a:p>
          <a:pPr marL="0" lvl="0" indent="0" algn="r" defTabSz="222250">
            <a:lnSpc>
              <a:spcPct val="90000"/>
            </a:lnSpc>
            <a:spcBef>
              <a:spcPct val="0"/>
            </a:spcBef>
            <a:spcAft>
              <a:spcPct val="35000"/>
            </a:spcAft>
            <a:buNone/>
          </a:pPr>
          <a:r>
            <a:rPr lang="en-US" sz="500" kern="1200" dirty="0">
              <a:solidFill>
                <a:schemeClr val="tx1"/>
              </a:solidFill>
            </a:rPr>
            <a:t>a</a:t>
          </a:r>
        </a:p>
      </dsp:txBody>
      <dsp:txXfrm rot="10800000">
        <a:off x="1228061" y="496776"/>
        <a:ext cx="365544" cy="1181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a:off x="0" y="0"/>
          <a:ext cx="2649156" cy="686455"/>
        </a:xfrm>
        <a:prstGeom prst="swooshArrow">
          <a:avLst>
            <a:gd name="adj1" fmla="val 25000"/>
            <a:gd name="adj2" fmla="val 25000"/>
          </a:avLst>
        </a:prstGeom>
        <a:solidFill>
          <a:schemeClr val="tx1"/>
        </a:solidFill>
        <a:ln>
          <a:solidFill>
            <a:schemeClr val="bg1"/>
          </a:solid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1613442" y="139213"/>
          <a:ext cx="81276" cy="81276"/>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V="1">
          <a:off x="1172213" y="220848"/>
          <a:ext cx="277033" cy="95844"/>
        </a:xfrm>
        <a:prstGeom prst="round2DiagRect">
          <a:avLst/>
        </a:prstGeom>
        <a:noFill/>
        <a:ln>
          <a:noFill/>
        </a:ln>
        <a:effectLst/>
        <a:scene3d>
          <a:camera prst="orthographicFront">
            <a:rot lat="0" lon="0" rev="0"/>
          </a:camera>
          <a:lightRig rig="threePt" dir="t"/>
        </a:scene3d>
      </dsp:spPr>
      <dsp:style>
        <a:lnRef idx="0">
          <a:scrgbClr r="0" g="0" b="0"/>
        </a:lnRef>
        <a:fillRef idx="0">
          <a:scrgbClr r="0" g="0" b="0"/>
        </a:fillRef>
        <a:effectRef idx="0">
          <a:scrgbClr r="0" g="0" b="0"/>
        </a:effectRef>
        <a:fontRef idx="minor"/>
      </dsp:style>
      <dsp:txBody>
        <a:bodyPr spcFirstLastPara="0" vert="horz" wrap="square" lIns="0" tIns="0" rIns="43067" bIns="0" numCol="1" spcCol="1270" anchor="t" anchorCtr="0">
          <a:noAutofit/>
        </a:bodyPr>
        <a:lstStyle/>
        <a:p>
          <a:pPr marL="0" lvl="0" indent="0" algn="r" defTabSz="222250">
            <a:lnSpc>
              <a:spcPct val="90000"/>
            </a:lnSpc>
            <a:spcBef>
              <a:spcPct val="0"/>
            </a:spcBef>
            <a:spcAft>
              <a:spcPct val="35000"/>
            </a:spcAft>
            <a:buNone/>
          </a:pPr>
          <a:r>
            <a:rPr lang="en-US" sz="500" kern="1200" dirty="0" err="1">
              <a:solidFill>
                <a:schemeClr val="tx1"/>
              </a:solidFill>
            </a:rPr>
            <a:t>aå</a:t>
          </a:r>
          <a:endParaRPr lang="en-US" sz="500" kern="1200" dirty="0">
            <a:solidFill>
              <a:schemeClr val="tx1"/>
            </a:solidFill>
          </a:endParaRPr>
        </a:p>
      </dsp:txBody>
      <dsp:txXfrm rot="10800000">
        <a:off x="1176892" y="225527"/>
        <a:ext cx="267675" cy="864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rot="17517549" flipH="1">
          <a:off x="429396" y="27159"/>
          <a:ext cx="1195016" cy="912035"/>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1401849" y="195976"/>
          <a:ext cx="114416" cy="114416"/>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V="1">
          <a:off x="563413" y="733254"/>
          <a:ext cx="450194" cy="223393"/>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627" bIns="0" numCol="1" spcCol="1270" anchor="t" anchorCtr="0">
          <a:noAutofit/>
        </a:bodyPr>
        <a:lstStyle/>
        <a:p>
          <a:pPr marL="0" lvl="0" indent="0" algn="r" defTabSz="1111250">
            <a:lnSpc>
              <a:spcPct val="90000"/>
            </a:lnSpc>
            <a:spcBef>
              <a:spcPct val="0"/>
            </a:spcBef>
            <a:spcAft>
              <a:spcPct val="35000"/>
            </a:spcAft>
            <a:buNone/>
          </a:pPr>
          <a:r>
            <a:rPr lang="en-US" sz="2500" kern="1200" dirty="0">
              <a:solidFill>
                <a:schemeClr val="tx1"/>
              </a:solidFill>
            </a:rPr>
            <a:t>a</a:t>
          </a:r>
        </a:p>
      </dsp:txBody>
      <dsp:txXfrm rot="10800000">
        <a:off x="574318" y="744159"/>
        <a:ext cx="428384" cy="20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78831-1F58-7745-83C3-F68A641EE5F9}">
      <dsp:nvSpPr>
        <dsp:cNvPr id="0" name=""/>
        <dsp:cNvSpPr/>
      </dsp:nvSpPr>
      <dsp:spPr>
        <a:xfrm>
          <a:off x="1901" y="219"/>
          <a:ext cx="3891373" cy="745889"/>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Applications</a:t>
          </a:r>
        </a:p>
      </dsp:txBody>
      <dsp:txXfrm>
        <a:off x="23747" y="22065"/>
        <a:ext cx="3847681" cy="702197"/>
      </dsp:txXfrm>
    </dsp:sp>
    <dsp:sp modelId="{ED6A7B46-7638-E646-B22A-2EE68A972930}">
      <dsp:nvSpPr>
        <dsp:cNvPr id="0" name=""/>
        <dsp:cNvSpPr/>
      </dsp:nvSpPr>
      <dsp:spPr>
        <a:xfrm>
          <a:off x="1901" y="787860"/>
          <a:ext cx="3891373" cy="745889"/>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Operating System</a:t>
          </a:r>
        </a:p>
      </dsp:txBody>
      <dsp:txXfrm>
        <a:off x="23747" y="809706"/>
        <a:ext cx="3847681" cy="702197"/>
      </dsp:txXfrm>
    </dsp:sp>
    <dsp:sp modelId="{49FB4BF1-1375-0D4F-BC49-B906F14A9544}">
      <dsp:nvSpPr>
        <dsp:cNvPr id="0" name=""/>
        <dsp:cNvSpPr/>
      </dsp:nvSpPr>
      <dsp:spPr>
        <a:xfrm>
          <a:off x="0" y="1576545"/>
          <a:ext cx="3891373" cy="745889"/>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Hypervisor</a:t>
          </a:r>
        </a:p>
      </dsp:txBody>
      <dsp:txXfrm>
        <a:off x="21846" y="1598391"/>
        <a:ext cx="3847681" cy="702197"/>
      </dsp:txXfrm>
    </dsp:sp>
    <dsp:sp modelId="{6CD86A9E-E920-9C42-B5D8-E07298A0753C}">
      <dsp:nvSpPr>
        <dsp:cNvPr id="0" name=""/>
        <dsp:cNvSpPr/>
      </dsp:nvSpPr>
      <dsp:spPr>
        <a:xfrm>
          <a:off x="1901" y="2363141"/>
          <a:ext cx="3891373" cy="745889"/>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Firmware</a:t>
          </a:r>
        </a:p>
      </dsp:txBody>
      <dsp:txXfrm>
        <a:off x="23747" y="2384987"/>
        <a:ext cx="3847681" cy="702197"/>
      </dsp:txXfrm>
    </dsp:sp>
    <dsp:sp modelId="{364E31E8-D247-2E48-A38C-63DE6A245E26}">
      <dsp:nvSpPr>
        <dsp:cNvPr id="0" name=""/>
        <dsp:cNvSpPr/>
      </dsp:nvSpPr>
      <dsp:spPr>
        <a:xfrm>
          <a:off x="1901" y="3150782"/>
          <a:ext cx="3891373" cy="745889"/>
        </a:xfrm>
        <a:prstGeom prst="roundRect">
          <a:avLst>
            <a:gd name="adj" fmla="val 10000"/>
          </a:avLst>
        </a:prstGeom>
        <a:no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Hardware</a:t>
          </a:r>
        </a:p>
      </dsp:txBody>
      <dsp:txXfrm>
        <a:off x="23747" y="3172628"/>
        <a:ext cx="3847681" cy="702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2BC0D-7454-2C43-92E7-63E93587E7EC}">
      <dsp:nvSpPr>
        <dsp:cNvPr id="0" name=""/>
        <dsp:cNvSpPr/>
      </dsp:nvSpPr>
      <dsp:spPr>
        <a:xfrm>
          <a:off x="120"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3</a:t>
          </a:r>
          <a:r>
            <a:rPr lang="en-US" sz="1200" kern="1200" baseline="30000" dirty="0"/>
            <a:t>rd</a:t>
          </a:r>
          <a:r>
            <a:rPr lang="en-US" sz="1200" kern="1200" dirty="0"/>
            <a:t> Party IP</a:t>
          </a:r>
        </a:p>
      </dsp:txBody>
      <dsp:txXfrm>
        <a:off x="120" y="1224294"/>
        <a:ext cx="1608936" cy="1224294"/>
      </dsp:txXfrm>
    </dsp:sp>
    <dsp:sp modelId="{8CAFAF69-8A5D-B94F-A0F0-2E1DDF1A6548}">
      <dsp:nvSpPr>
        <dsp:cNvPr id="0" name=""/>
        <dsp:cNvSpPr/>
      </dsp:nvSpPr>
      <dsp:spPr>
        <a:xfrm>
          <a:off x="294976" y="183644"/>
          <a:ext cx="1019224" cy="1019224"/>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7388B1-D327-CF4F-BFED-AF6E22F34F54}">
      <dsp:nvSpPr>
        <dsp:cNvPr id="0" name=""/>
        <dsp:cNvSpPr/>
      </dsp:nvSpPr>
      <dsp:spPr>
        <a:xfrm>
          <a:off x="1657325"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RTL Design</a:t>
          </a:r>
        </a:p>
        <a:p>
          <a:pPr marL="0" lvl="0" indent="0" algn="ctr" defTabSz="533400">
            <a:lnSpc>
              <a:spcPct val="90000"/>
            </a:lnSpc>
            <a:spcBef>
              <a:spcPct val="0"/>
            </a:spcBef>
            <a:spcAft>
              <a:spcPct val="35000"/>
            </a:spcAft>
            <a:buNone/>
          </a:pPr>
          <a:r>
            <a:rPr lang="en-US" sz="1000" b="1" kern="1200" dirty="0">
              <a:solidFill>
                <a:schemeClr val="tx1"/>
              </a:solidFill>
            </a:rPr>
            <a:t>(Behavioral)</a:t>
          </a:r>
        </a:p>
      </dsp:txBody>
      <dsp:txXfrm>
        <a:off x="1657325" y="1224294"/>
        <a:ext cx="1608936" cy="1224294"/>
      </dsp:txXfrm>
    </dsp:sp>
    <dsp:sp modelId="{9CBCB860-7C24-9C48-87BD-29ECFCDFEB63}">
      <dsp:nvSpPr>
        <dsp:cNvPr id="0" name=""/>
        <dsp:cNvSpPr/>
      </dsp:nvSpPr>
      <dsp:spPr>
        <a:xfrm>
          <a:off x="1952181" y="183644"/>
          <a:ext cx="1019224" cy="1019224"/>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009DE-CB6E-4142-975C-F9267AC7346A}">
      <dsp:nvSpPr>
        <dsp:cNvPr id="0" name=""/>
        <dsp:cNvSpPr/>
      </dsp:nvSpPr>
      <dsp:spPr>
        <a:xfrm>
          <a:off x="3314530"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Synthesis</a:t>
          </a:r>
        </a:p>
        <a:p>
          <a:pPr marL="0" lvl="0" indent="0" algn="ctr" defTabSz="533400">
            <a:lnSpc>
              <a:spcPct val="90000"/>
            </a:lnSpc>
            <a:spcBef>
              <a:spcPct val="0"/>
            </a:spcBef>
            <a:spcAft>
              <a:spcPct val="35000"/>
            </a:spcAft>
            <a:buNone/>
          </a:pPr>
          <a:r>
            <a:rPr lang="en-US" sz="1000" b="1" kern="1200" dirty="0">
              <a:solidFill>
                <a:schemeClr val="tx1"/>
              </a:solidFill>
            </a:rPr>
            <a:t>(Structural)</a:t>
          </a:r>
        </a:p>
      </dsp:txBody>
      <dsp:txXfrm>
        <a:off x="3314530" y="1224294"/>
        <a:ext cx="1608936" cy="1224294"/>
      </dsp:txXfrm>
    </dsp:sp>
    <dsp:sp modelId="{C1914901-F221-E143-83A4-7B66C241338D}">
      <dsp:nvSpPr>
        <dsp:cNvPr id="0" name=""/>
        <dsp:cNvSpPr/>
      </dsp:nvSpPr>
      <dsp:spPr>
        <a:xfrm>
          <a:off x="3609386" y="183644"/>
          <a:ext cx="1019224" cy="1019224"/>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l="-21000" r="-2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281D1-4C80-5448-B25D-4F7AC3D6E8BB}">
      <dsp:nvSpPr>
        <dsp:cNvPr id="0" name=""/>
        <dsp:cNvSpPr/>
      </dsp:nvSpPr>
      <dsp:spPr>
        <a:xfrm>
          <a:off x="4971735"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Place-&amp;-Route</a:t>
          </a:r>
        </a:p>
        <a:p>
          <a:pPr marL="0" lvl="0" indent="0" algn="ctr" defTabSz="533400">
            <a:lnSpc>
              <a:spcPct val="90000"/>
            </a:lnSpc>
            <a:spcBef>
              <a:spcPct val="0"/>
            </a:spcBef>
            <a:spcAft>
              <a:spcPct val="35000"/>
            </a:spcAft>
            <a:buNone/>
          </a:pPr>
          <a:r>
            <a:rPr lang="en-US" sz="1000" b="1" kern="1200" dirty="0">
              <a:solidFill>
                <a:schemeClr val="tx1"/>
              </a:solidFill>
            </a:rPr>
            <a:t>(Physical)</a:t>
          </a:r>
        </a:p>
      </dsp:txBody>
      <dsp:txXfrm>
        <a:off x="4971735" y="1224294"/>
        <a:ext cx="1608936" cy="1224294"/>
      </dsp:txXfrm>
    </dsp:sp>
    <dsp:sp modelId="{C5EFC184-4DEE-7444-883C-D35B71BF7556}">
      <dsp:nvSpPr>
        <dsp:cNvPr id="0" name=""/>
        <dsp:cNvSpPr/>
      </dsp:nvSpPr>
      <dsp:spPr>
        <a:xfrm>
          <a:off x="5266591" y="183644"/>
          <a:ext cx="1019224" cy="1019224"/>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322480-E1FC-514B-84EF-5EC1B309743C}">
      <dsp:nvSpPr>
        <dsp:cNvPr id="0" name=""/>
        <dsp:cNvSpPr/>
      </dsp:nvSpPr>
      <dsp:spPr>
        <a:xfrm>
          <a:off x="6628940"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Fabrication</a:t>
          </a:r>
        </a:p>
      </dsp:txBody>
      <dsp:txXfrm>
        <a:off x="6628940" y="1224294"/>
        <a:ext cx="1608936" cy="1224294"/>
      </dsp:txXfrm>
    </dsp:sp>
    <dsp:sp modelId="{C2C1A3B3-AF5F-094B-BEFF-F0852A03D3A3}">
      <dsp:nvSpPr>
        <dsp:cNvPr id="0" name=""/>
        <dsp:cNvSpPr/>
      </dsp:nvSpPr>
      <dsp:spPr>
        <a:xfrm>
          <a:off x="6923796" y="183644"/>
          <a:ext cx="1019224" cy="1019224"/>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935798-41E9-644E-A410-F52A5ABAA45A}">
      <dsp:nvSpPr>
        <dsp:cNvPr id="0" name=""/>
        <dsp:cNvSpPr/>
      </dsp:nvSpPr>
      <dsp:spPr>
        <a:xfrm>
          <a:off x="8286145" y="0"/>
          <a:ext cx="1608936" cy="3060735"/>
        </a:xfrm>
        <a:prstGeom prst="roundRect">
          <a:avLst>
            <a:gd name="adj" fmla="val 10000"/>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Packaging</a:t>
          </a:r>
        </a:p>
      </dsp:txBody>
      <dsp:txXfrm>
        <a:off x="8286145" y="1224294"/>
        <a:ext cx="1608936" cy="1224294"/>
      </dsp:txXfrm>
    </dsp:sp>
    <dsp:sp modelId="{C5C15CB9-B595-6E47-BA14-72F35A298DBD}">
      <dsp:nvSpPr>
        <dsp:cNvPr id="0" name=""/>
        <dsp:cNvSpPr/>
      </dsp:nvSpPr>
      <dsp:spPr>
        <a:xfrm>
          <a:off x="8581001" y="183644"/>
          <a:ext cx="1019224" cy="1019224"/>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DB132-E4DB-EF40-8257-3080BA7707C5}">
      <dsp:nvSpPr>
        <dsp:cNvPr id="0" name=""/>
        <dsp:cNvSpPr/>
      </dsp:nvSpPr>
      <dsp:spPr>
        <a:xfrm>
          <a:off x="396946" y="2441898"/>
          <a:ext cx="9102949" cy="462480"/>
        </a:xfrm>
        <a:prstGeom prs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2BC0D-7454-2C43-92E7-63E93587E7EC}">
      <dsp:nvSpPr>
        <dsp:cNvPr id="0" name=""/>
        <dsp:cNvSpPr/>
      </dsp:nvSpPr>
      <dsp:spPr>
        <a:xfrm>
          <a:off x="120" y="0"/>
          <a:ext cx="1608936" cy="3060735"/>
        </a:xfrm>
        <a:prstGeom prst="roundRect">
          <a:avLst>
            <a:gd name="adj" fmla="val 10000"/>
          </a:avLst>
        </a:prstGeom>
        <a:solidFill>
          <a:srgbClr val="00B05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3</a:t>
          </a:r>
          <a:r>
            <a:rPr lang="en-US" sz="1200" kern="1200" baseline="30000" dirty="0"/>
            <a:t>rd</a:t>
          </a:r>
          <a:r>
            <a:rPr lang="en-US" sz="1200" kern="1200" dirty="0"/>
            <a:t> Party IP</a:t>
          </a:r>
        </a:p>
      </dsp:txBody>
      <dsp:txXfrm>
        <a:off x="120" y="1224294"/>
        <a:ext cx="1608936" cy="1224294"/>
      </dsp:txXfrm>
    </dsp:sp>
    <dsp:sp modelId="{8CAFAF69-8A5D-B94F-A0F0-2E1DDF1A6548}">
      <dsp:nvSpPr>
        <dsp:cNvPr id="0" name=""/>
        <dsp:cNvSpPr/>
      </dsp:nvSpPr>
      <dsp:spPr>
        <a:xfrm>
          <a:off x="294976" y="183644"/>
          <a:ext cx="1019224" cy="1019224"/>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7388B1-D327-CF4F-BFED-AF6E22F34F54}">
      <dsp:nvSpPr>
        <dsp:cNvPr id="0" name=""/>
        <dsp:cNvSpPr/>
      </dsp:nvSpPr>
      <dsp:spPr>
        <a:xfrm>
          <a:off x="1657325" y="0"/>
          <a:ext cx="1608936" cy="3060735"/>
        </a:xfrm>
        <a:prstGeom prst="roundRect">
          <a:avLst>
            <a:gd name="adj" fmla="val 10000"/>
          </a:avLst>
        </a:prstGeom>
        <a:solidFill>
          <a:srgbClr val="00B05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RTL Design</a:t>
          </a:r>
        </a:p>
        <a:p>
          <a:pPr marL="0" lvl="0" indent="0" algn="ctr" defTabSz="533400">
            <a:lnSpc>
              <a:spcPct val="90000"/>
            </a:lnSpc>
            <a:spcBef>
              <a:spcPct val="0"/>
            </a:spcBef>
            <a:spcAft>
              <a:spcPct val="35000"/>
            </a:spcAft>
            <a:buNone/>
          </a:pPr>
          <a:r>
            <a:rPr lang="en-US" sz="1000" b="1" kern="1200" dirty="0">
              <a:solidFill>
                <a:schemeClr val="tx1"/>
              </a:solidFill>
            </a:rPr>
            <a:t>(Behavioral)</a:t>
          </a:r>
        </a:p>
      </dsp:txBody>
      <dsp:txXfrm>
        <a:off x="1657325" y="1224294"/>
        <a:ext cx="1608936" cy="1224294"/>
      </dsp:txXfrm>
    </dsp:sp>
    <dsp:sp modelId="{9CBCB860-7C24-9C48-87BD-29ECFCDFEB63}">
      <dsp:nvSpPr>
        <dsp:cNvPr id="0" name=""/>
        <dsp:cNvSpPr/>
      </dsp:nvSpPr>
      <dsp:spPr>
        <a:xfrm>
          <a:off x="1952181" y="183644"/>
          <a:ext cx="1019224" cy="1019224"/>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009DE-CB6E-4142-975C-F9267AC7346A}">
      <dsp:nvSpPr>
        <dsp:cNvPr id="0" name=""/>
        <dsp:cNvSpPr/>
      </dsp:nvSpPr>
      <dsp:spPr>
        <a:xfrm>
          <a:off x="3314530" y="0"/>
          <a:ext cx="1608936" cy="3060735"/>
        </a:xfrm>
        <a:prstGeom prst="roundRect">
          <a:avLst>
            <a:gd name="adj" fmla="val 10000"/>
          </a:avLst>
        </a:prstGeom>
        <a:solidFill>
          <a:srgbClr val="00B05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Synthesis</a:t>
          </a:r>
        </a:p>
        <a:p>
          <a:pPr marL="0" lvl="0" indent="0" algn="ctr" defTabSz="533400">
            <a:lnSpc>
              <a:spcPct val="90000"/>
            </a:lnSpc>
            <a:spcBef>
              <a:spcPct val="0"/>
            </a:spcBef>
            <a:spcAft>
              <a:spcPct val="35000"/>
            </a:spcAft>
            <a:buNone/>
          </a:pPr>
          <a:r>
            <a:rPr lang="en-US" sz="1000" b="1" kern="1200" dirty="0">
              <a:solidFill>
                <a:schemeClr val="tx1"/>
              </a:solidFill>
            </a:rPr>
            <a:t>(Structural)</a:t>
          </a:r>
        </a:p>
      </dsp:txBody>
      <dsp:txXfrm>
        <a:off x="3314530" y="1224294"/>
        <a:ext cx="1608936" cy="1224294"/>
      </dsp:txXfrm>
    </dsp:sp>
    <dsp:sp modelId="{C1914901-F221-E143-83A4-7B66C241338D}">
      <dsp:nvSpPr>
        <dsp:cNvPr id="0" name=""/>
        <dsp:cNvSpPr/>
      </dsp:nvSpPr>
      <dsp:spPr>
        <a:xfrm>
          <a:off x="3609386" y="183644"/>
          <a:ext cx="1019224" cy="1019224"/>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l="-21000" r="-2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281D1-4C80-5448-B25D-4F7AC3D6E8BB}">
      <dsp:nvSpPr>
        <dsp:cNvPr id="0" name=""/>
        <dsp:cNvSpPr/>
      </dsp:nvSpPr>
      <dsp:spPr>
        <a:xfrm>
          <a:off x="4971735" y="0"/>
          <a:ext cx="1608936" cy="3060735"/>
        </a:xfrm>
        <a:prstGeom prst="roundRect">
          <a:avLst>
            <a:gd name="adj" fmla="val 10000"/>
          </a:avLst>
        </a:prstGeom>
        <a:solidFill>
          <a:srgbClr val="00B05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Place-&amp;-Route</a:t>
          </a:r>
        </a:p>
        <a:p>
          <a:pPr marL="0" lvl="0" indent="0" algn="ctr" defTabSz="533400">
            <a:lnSpc>
              <a:spcPct val="90000"/>
            </a:lnSpc>
            <a:spcBef>
              <a:spcPct val="0"/>
            </a:spcBef>
            <a:spcAft>
              <a:spcPct val="35000"/>
            </a:spcAft>
            <a:buNone/>
          </a:pPr>
          <a:r>
            <a:rPr lang="en-US" sz="1000" b="1" kern="1200" dirty="0">
              <a:solidFill>
                <a:schemeClr val="tx1"/>
              </a:solidFill>
            </a:rPr>
            <a:t>(Physical)</a:t>
          </a:r>
        </a:p>
      </dsp:txBody>
      <dsp:txXfrm>
        <a:off x="4971735" y="1224294"/>
        <a:ext cx="1608936" cy="1224294"/>
      </dsp:txXfrm>
    </dsp:sp>
    <dsp:sp modelId="{C5EFC184-4DEE-7444-883C-D35B71BF7556}">
      <dsp:nvSpPr>
        <dsp:cNvPr id="0" name=""/>
        <dsp:cNvSpPr/>
      </dsp:nvSpPr>
      <dsp:spPr>
        <a:xfrm>
          <a:off x="5266591" y="183644"/>
          <a:ext cx="1019224" cy="1019224"/>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322480-E1FC-514B-84EF-5EC1B309743C}">
      <dsp:nvSpPr>
        <dsp:cNvPr id="0" name=""/>
        <dsp:cNvSpPr/>
      </dsp:nvSpPr>
      <dsp:spPr>
        <a:xfrm>
          <a:off x="6628940" y="0"/>
          <a:ext cx="1608936" cy="3060735"/>
        </a:xfrm>
        <a:prstGeom prst="roundRect">
          <a:avLst>
            <a:gd name="adj" fmla="val 10000"/>
          </a:avLst>
        </a:prstGeom>
        <a:solidFill>
          <a:srgbClr val="C0000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Fabrication</a:t>
          </a:r>
        </a:p>
      </dsp:txBody>
      <dsp:txXfrm>
        <a:off x="6628940" y="1224294"/>
        <a:ext cx="1608936" cy="1224294"/>
      </dsp:txXfrm>
    </dsp:sp>
    <dsp:sp modelId="{C2C1A3B3-AF5F-094B-BEFF-F0852A03D3A3}">
      <dsp:nvSpPr>
        <dsp:cNvPr id="0" name=""/>
        <dsp:cNvSpPr/>
      </dsp:nvSpPr>
      <dsp:spPr>
        <a:xfrm>
          <a:off x="6923796" y="183644"/>
          <a:ext cx="1019224" cy="1019224"/>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935798-41E9-644E-A410-F52A5ABAA45A}">
      <dsp:nvSpPr>
        <dsp:cNvPr id="0" name=""/>
        <dsp:cNvSpPr/>
      </dsp:nvSpPr>
      <dsp:spPr>
        <a:xfrm>
          <a:off x="8286145" y="0"/>
          <a:ext cx="1608936" cy="3060735"/>
        </a:xfrm>
        <a:prstGeom prst="roundRect">
          <a:avLst>
            <a:gd name="adj" fmla="val 10000"/>
          </a:avLst>
        </a:prstGeom>
        <a:solidFill>
          <a:srgbClr val="00B050"/>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Packaging</a:t>
          </a:r>
        </a:p>
      </dsp:txBody>
      <dsp:txXfrm>
        <a:off x="8286145" y="1224294"/>
        <a:ext cx="1608936" cy="1224294"/>
      </dsp:txXfrm>
    </dsp:sp>
    <dsp:sp modelId="{C5C15CB9-B595-6E47-BA14-72F35A298DBD}">
      <dsp:nvSpPr>
        <dsp:cNvPr id="0" name=""/>
        <dsp:cNvSpPr/>
      </dsp:nvSpPr>
      <dsp:spPr>
        <a:xfrm>
          <a:off x="8581001" y="183644"/>
          <a:ext cx="1019224" cy="1019224"/>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DB132-E4DB-EF40-8257-3080BA7707C5}">
      <dsp:nvSpPr>
        <dsp:cNvPr id="0" name=""/>
        <dsp:cNvSpPr/>
      </dsp:nvSpPr>
      <dsp:spPr>
        <a:xfrm>
          <a:off x="396946" y="2441898"/>
          <a:ext cx="9102949" cy="462480"/>
        </a:xfrm>
        <a:prstGeom prs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43E7F-E0FB-BE48-90E3-C8BE7E3B84D7}">
      <dsp:nvSpPr>
        <dsp:cNvPr id="0" name=""/>
        <dsp:cNvSpPr/>
      </dsp:nvSpPr>
      <dsp:spPr>
        <a:xfrm>
          <a:off x="403861" y="12604"/>
          <a:ext cx="4608728" cy="4608728"/>
        </a:xfrm>
        <a:prstGeom prst="ellipse">
          <a:avLst/>
        </a:prstGeom>
        <a:solidFill>
          <a:schemeClr val="bg2">
            <a:alpha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a:p>
          <a:pPr marL="0" lvl="0" indent="0" algn="ctr" defTabSz="2889250">
            <a:lnSpc>
              <a:spcPct val="90000"/>
            </a:lnSpc>
            <a:spcBef>
              <a:spcPct val="0"/>
            </a:spcBef>
            <a:spcAft>
              <a:spcPct val="35000"/>
            </a:spcAft>
            <a:buNone/>
          </a:pPr>
          <a:endParaRPr lang="en-US" sz="6500" kern="1200" dirty="0"/>
        </a:p>
        <a:p>
          <a:pPr marL="0" lvl="0" indent="0" algn="ctr" defTabSz="2889250">
            <a:lnSpc>
              <a:spcPct val="90000"/>
            </a:lnSpc>
            <a:spcBef>
              <a:spcPct val="0"/>
            </a:spcBef>
            <a:spcAft>
              <a:spcPct val="35000"/>
            </a:spcAft>
            <a:buNone/>
          </a:pPr>
          <a:endParaRPr lang="en-US" sz="6500" kern="1200" dirty="0"/>
        </a:p>
      </dsp:txBody>
      <dsp:txXfrm>
        <a:off x="1047422" y="556072"/>
        <a:ext cx="2657284" cy="3521792"/>
      </dsp:txXfrm>
    </dsp:sp>
    <dsp:sp modelId="{C5B95844-F5D9-D64C-8AF1-E3C1183FF13B}">
      <dsp:nvSpPr>
        <dsp:cNvPr id="0" name=""/>
        <dsp:cNvSpPr/>
      </dsp:nvSpPr>
      <dsp:spPr>
        <a:xfrm>
          <a:off x="3725467" y="12604"/>
          <a:ext cx="4608728" cy="4608728"/>
        </a:xfrm>
        <a:prstGeom prst="ellipse">
          <a:avLst/>
        </a:prstGeom>
        <a:solidFill>
          <a:schemeClr val="bg2">
            <a:alpha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a:p>
          <a:pPr marL="0" lvl="0" indent="0" algn="ctr" defTabSz="2889250">
            <a:lnSpc>
              <a:spcPct val="90000"/>
            </a:lnSpc>
            <a:spcBef>
              <a:spcPct val="0"/>
            </a:spcBef>
            <a:spcAft>
              <a:spcPct val="35000"/>
            </a:spcAft>
            <a:buNone/>
          </a:pPr>
          <a:endParaRPr lang="en-US" sz="6500" kern="1200" dirty="0"/>
        </a:p>
        <a:p>
          <a:pPr marL="0" lvl="0" indent="0" algn="ctr" defTabSz="2889250">
            <a:lnSpc>
              <a:spcPct val="90000"/>
            </a:lnSpc>
            <a:spcBef>
              <a:spcPct val="0"/>
            </a:spcBef>
            <a:spcAft>
              <a:spcPct val="35000"/>
            </a:spcAft>
            <a:buNone/>
          </a:pPr>
          <a:endParaRPr lang="en-US" sz="6500" kern="1200" dirty="0"/>
        </a:p>
      </dsp:txBody>
      <dsp:txXfrm>
        <a:off x="5033349" y="556072"/>
        <a:ext cx="2657284" cy="35217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A0568-E096-1444-AF41-F52E0752AA61}">
      <dsp:nvSpPr>
        <dsp:cNvPr id="0" name=""/>
        <dsp:cNvSpPr/>
      </dsp:nvSpPr>
      <dsp:spPr>
        <a:xfrm rot="16200000">
          <a:off x="736" y="2340"/>
          <a:ext cx="3591129" cy="3594182"/>
        </a:xfrm>
        <a:prstGeom prst="upArrow">
          <a:avLst>
            <a:gd name="adj1" fmla="val 50000"/>
            <a:gd name="adj2" fmla="val 35000"/>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rot="5400000">
        <a:off x="627658" y="901648"/>
        <a:ext cx="2965734" cy="1795565"/>
      </dsp:txXfrm>
    </dsp:sp>
    <dsp:sp modelId="{8BEE4A54-1AC2-8644-BF17-E8CE52A8378B}">
      <dsp:nvSpPr>
        <dsp:cNvPr id="0" name=""/>
        <dsp:cNvSpPr/>
      </dsp:nvSpPr>
      <dsp:spPr>
        <a:xfrm rot="5400000">
          <a:off x="6022033" y="3866"/>
          <a:ext cx="3591129" cy="3591129"/>
        </a:xfrm>
        <a:prstGeom prst="upArrow">
          <a:avLst>
            <a:gd name="adj1" fmla="val 50000"/>
            <a:gd name="adj2" fmla="val 35000"/>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t>1. Visual Inspection</a:t>
          </a:r>
        </a:p>
        <a:p>
          <a:pPr marL="0" lvl="0" indent="0" algn="l" defTabSz="889000">
            <a:lnSpc>
              <a:spcPct val="90000"/>
            </a:lnSpc>
            <a:spcBef>
              <a:spcPct val="0"/>
            </a:spcBef>
            <a:spcAft>
              <a:spcPct val="35000"/>
            </a:spcAft>
            <a:buNone/>
          </a:pPr>
          <a:r>
            <a:rPr lang="en-US" sz="2000" kern="1200" dirty="0"/>
            <a:t>2. Side-Channel</a:t>
          </a:r>
        </a:p>
        <a:p>
          <a:pPr marL="0" lvl="0" indent="0" algn="l" defTabSz="889000">
            <a:lnSpc>
              <a:spcPct val="90000"/>
            </a:lnSpc>
            <a:spcBef>
              <a:spcPct val="0"/>
            </a:spcBef>
            <a:spcAft>
              <a:spcPct val="35000"/>
            </a:spcAft>
            <a:buNone/>
          </a:pPr>
          <a:r>
            <a:rPr lang="en-US" sz="2000" kern="1200" dirty="0"/>
            <a:t>3. Functional Testing</a:t>
          </a:r>
        </a:p>
      </dsp:txBody>
      <dsp:txXfrm rot="-5400000">
        <a:off x="6022033" y="901648"/>
        <a:ext cx="2962681" cy="17955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a:off x="0" y="0"/>
          <a:ext cx="1098328" cy="686455"/>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899126" y="139213"/>
          <a:ext cx="81276" cy="81276"/>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V="1">
          <a:off x="471749" y="173445"/>
          <a:ext cx="277033" cy="95844"/>
        </a:xfrm>
        <a:prstGeom prst="round2DiagRect">
          <a:avLst/>
        </a:prstGeom>
        <a:noFill/>
        <a:ln>
          <a:noFill/>
        </a:ln>
        <a:effectLst/>
        <a:scene3d>
          <a:camera prst="orthographicFront">
            <a:rot lat="0" lon="0" rev="0"/>
          </a:camera>
          <a:lightRig rig="threePt" dir="t"/>
        </a:scene3d>
      </dsp:spPr>
      <dsp:style>
        <a:lnRef idx="0">
          <a:scrgbClr r="0" g="0" b="0"/>
        </a:lnRef>
        <a:fillRef idx="0">
          <a:scrgbClr r="0" g="0" b="0"/>
        </a:fillRef>
        <a:effectRef idx="0">
          <a:scrgbClr r="0" g="0" b="0"/>
        </a:effectRef>
        <a:fontRef idx="minor"/>
      </dsp:style>
      <dsp:txBody>
        <a:bodyPr spcFirstLastPara="0" vert="horz" wrap="square" lIns="0" tIns="0" rIns="43067" bIns="0" numCol="1" spcCol="1270" anchor="t" anchorCtr="0">
          <a:noAutofit/>
        </a:bodyPr>
        <a:lstStyle/>
        <a:p>
          <a:pPr marL="0" lvl="0" indent="0" algn="r" defTabSz="222250">
            <a:lnSpc>
              <a:spcPct val="90000"/>
            </a:lnSpc>
            <a:spcBef>
              <a:spcPct val="0"/>
            </a:spcBef>
            <a:spcAft>
              <a:spcPct val="35000"/>
            </a:spcAft>
            <a:buNone/>
          </a:pPr>
          <a:r>
            <a:rPr lang="en-US" sz="500" kern="1200" dirty="0">
              <a:solidFill>
                <a:schemeClr val="tx1"/>
              </a:solidFill>
            </a:rPr>
            <a:t>a</a:t>
          </a:r>
        </a:p>
      </dsp:txBody>
      <dsp:txXfrm rot="10800000">
        <a:off x="476428" y="178124"/>
        <a:ext cx="267675" cy="864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rot="10800000" flipH="1">
          <a:off x="0" y="0"/>
          <a:ext cx="2033861" cy="937436"/>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1411403" y="190112"/>
          <a:ext cx="110992" cy="110992"/>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V="1">
          <a:off x="1221672" y="490387"/>
          <a:ext cx="378322" cy="130886"/>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8813" bIns="0" numCol="1" spcCol="1270" anchor="t" anchorCtr="0">
          <a:noAutofit/>
        </a:bodyPr>
        <a:lstStyle/>
        <a:p>
          <a:pPr marL="0" lvl="0" indent="0" algn="r" defTabSz="222250">
            <a:lnSpc>
              <a:spcPct val="90000"/>
            </a:lnSpc>
            <a:spcBef>
              <a:spcPct val="0"/>
            </a:spcBef>
            <a:spcAft>
              <a:spcPct val="35000"/>
            </a:spcAft>
            <a:buNone/>
          </a:pPr>
          <a:r>
            <a:rPr lang="en-US" sz="500" kern="1200" dirty="0">
              <a:solidFill>
                <a:schemeClr val="tx1"/>
              </a:solidFill>
            </a:rPr>
            <a:t>a</a:t>
          </a:r>
        </a:p>
      </dsp:txBody>
      <dsp:txXfrm rot="10800000">
        <a:off x="1228061" y="496776"/>
        <a:ext cx="365544" cy="1181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5FA4A-2589-3F40-AC2A-0A55713B25C6}">
      <dsp:nvSpPr>
        <dsp:cNvPr id="0" name=""/>
        <dsp:cNvSpPr/>
      </dsp:nvSpPr>
      <dsp:spPr>
        <a:xfrm rot="15591012" flipH="1">
          <a:off x="71971" y="183207"/>
          <a:ext cx="767578" cy="394735"/>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4674006D-D7E4-4B4F-A09D-A8D29D249A95}">
      <dsp:nvSpPr>
        <dsp:cNvPr id="0" name=""/>
        <dsp:cNvSpPr/>
      </dsp:nvSpPr>
      <dsp:spPr>
        <a:xfrm>
          <a:off x="606620" y="269627"/>
          <a:ext cx="58833" cy="58833"/>
        </a:xfrm>
        <a:prstGeom prst="ellipse">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C046E4-81AF-8243-9979-46165B545015}">
      <dsp:nvSpPr>
        <dsp:cNvPr id="0" name=""/>
        <dsp:cNvSpPr/>
      </dsp:nvSpPr>
      <dsp:spPr>
        <a:xfrm flipH="1" flipV="1">
          <a:off x="363673" y="545471"/>
          <a:ext cx="71897" cy="69378"/>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175" bIns="0" numCol="1" spcCol="1270" anchor="t" anchorCtr="0">
          <a:noAutofit/>
        </a:bodyPr>
        <a:lstStyle/>
        <a:p>
          <a:pPr marL="0" lvl="0" indent="0" algn="r" defTabSz="222250">
            <a:lnSpc>
              <a:spcPct val="90000"/>
            </a:lnSpc>
            <a:spcBef>
              <a:spcPct val="0"/>
            </a:spcBef>
            <a:spcAft>
              <a:spcPct val="35000"/>
            </a:spcAft>
            <a:buNone/>
          </a:pPr>
          <a:r>
            <a:rPr lang="en-US" sz="500" kern="1200" dirty="0">
              <a:solidFill>
                <a:schemeClr val="tx1"/>
              </a:solidFill>
            </a:rPr>
            <a:t>a</a:t>
          </a:r>
        </a:p>
      </dsp:txBody>
      <dsp:txXfrm rot="10800000">
        <a:off x="367060" y="548858"/>
        <a:ext cx="65123" cy="62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970BD-AFA6-FA44-89CA-78803D4CDE83}" type="datetimeFigureOut">
              <a:rPr lang="en-US" smtClean="0"/>
              <a:t>5/7/20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8A0CD-D08C-5C40-80B8-7BE1619ABAA1}" type="slidenum">
              <a:rPr lang="en-US" smtClean="0"/>
              <a:t>‹#›</a:t>
            </a:fld>
            <a:endParaRPr lang="en-US"/>
          </a:p>
        </p:txBody>
      </p:sp>
    </p:spTree>
    <p:extLst>
      <p:ext uri="{BB962C8B-B14F-4D97-AF65-F5344CB8AC3E}">
        <p14:creationId xmlns:p14="http://schemas.microsoft.com/office/powerpoint/2010/main" val="161836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a:t>
            </a:fld>
            <a:endParaRPr lang="en-US"/>
          </a:p>
        </p:txBody>
      </p:sp>
    </p:spTree>
    <p:extLst>
      <p:ext uri="{BB962C8B-B14F-4D97-AF65-F5344CB8AC3E}">
        <p14:creationId xmlns:p14="http://schemas.microsoft.com/office/powerpoint/2010/main" val="3884886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03A8A0CD-D08C-5C40-80B8-7BE1619ABAA1}" type="slidenum">
              <a:rPr lang="en-US" smtClean="0"/>
              <a:t>10</a:t>
            </a:fld>
            <a:endParaRPr lang="en-US"/>
          </a:p>
        </p:txBody>
      </p:sp>
    </p:spTree>
    <p:extLst>
      <p:ext uri="{BB962C8B-B14F-4D97-AF65-F5344CB8AC3E}">
        <p14:creationId xmlns:p14="http://schemas.microsoft.com/office/powerpoint/2010/main" val="62596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11</a:t>
            </a:fld>
            <a:endParaRPr lang="en-US"/>
          </a:p>
        </p:txBody>
      </p:sp>
    </p:spTree>
    <p:extLst>
      <p:ext uri="{BB962C8B-B14F-4D97-AF65-F5344CB8AC3E}">
        <p14:creationId xmlns:p14="http://schemas.microsoft.com/office/powerpoint/2010/main" val="158330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12</a:t>
            </a:fld>
            <a:endParaRPr lang="en-US"/>
          </a:p>
        </p:txBody>
      </p:sp>
    </p:spTree>
    <p:extLst>
      <p:ext uri="{BB962C8B-B14F-4D97-AF65-F5344CB8AC3E}">
        <p14:creationId xmlns:p14="http://schemas.microsoft.com/office/powerpoint/2010/main" val="178626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13</a:t>
            </a:fld>
            <a:endParaRPr lang="en-US"/>
          </a:p>
        </p:txBody>
      </p:sp>
    </p:spTree>
    <p:extLst>
      <p:ext uri="{BB962C8B-B14F-4D97-AF65-F5344CB8AC3E}">
        <p14:creationId xmlns:p14="http://schemas.microsoft.com/office/powerpoint/2010/main" val="239871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14</a:t>
            </a:fld>
            <a:endParaRPr lang="en-US"/>
          </a:p>
        </p:txBody>
      </p:sp>
    </p:spTree>
    <p:extLst>
      <p:ext uri="{BB962C8B-B14F-4D97-AF65-F5344CB8AC3E}">
        <p14:creationId xmlns:p14="http://schemas.microsoft.com/office/powerpoint/2010/main" val="357268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15</a:t>
            </a:fld>
            <a:endParaRPr lang="en-US"/>
          </a:p>
        </p:txBody>
      </p:sp>
    </p:spTree>
    <p:extLst>
      <p:ext uri="{BB962C8B-B14F-4D97-AF65-F5344CB8AC3E}">
        <p14:creationId xmlns:p14="http://schemas.microsoft.com/office/powerpoint/2010/main" val="129069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193E8C-5FA1-8E4A-82AC-B9C55C76DC14}" type="slidenum">
              <a:rPr lang="en-US" smtClean="0"/>
              <a:t>16</a:t>
            </a:fld>
            <a:endParaRPr lang="en-US"/>
          </a:p>
        </p:txBody>
      </p:sp>
    </p:spTree>
    <p:extLst>
      <p:ext uri="{BB962C8B-B14F-4D97-AF65-F5344CB8AC3E}">
        <p14:creationId xmlns:p14="http://schemas.microsoft.com/office/powerpoint/2010/main" val="403039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17</a:t>
            </a:fld>
            <a:endParaRPr lang="en-US"/>
          </a:p>
        </p:txBody>
      </p:sp>
    </p:spTree>
    <p:extLst>
      <p:ext uri="{BB962C8B-B14F-4D97-AF65-F5344CB8AC3E}">
        <p14:creationId xmlns:p14="http://schemas.microsoft.com/office/powerpoint/2010/main" val="1294434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D1193E8C-5FA1-8E4A-82AC-B9C55C76DC14}" type="slidenum">
              <a:rPr lang="en-US" smtClean="0"/>
              <a:t>18</a:t>
            </a:fld>
            <a:endParaRPr lang="en-US"/>
          </a:p>
        </p:txBody>
      </p:sp>
    </p:spTree>
    <p:extLst>
      <p:ext uri="{BB962C8B-B14F-4D97-AF65-F5344CB8AC3E}">
        <p14:creationId xmlns:p14="http://schemas.microsoft.com/office/powerpoint/2010/main" val="2925531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19</a:t>
            </a:fld>
            <a:endParaRPr lang="en-US"/>
          </a:p>
        </p:txBody>
      </p:sp>
    </p:spTree>
    <p:extLst>
      <p:ext uri="{BB962C8B-B14F-4D97-AF65-F5344CB8AC3E}">
        <p14:creationId xmlns:p14="http://schemas.microsoft.com/office/powerpoint/2010/main" val="186311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2</a:t>
            </a:fld>
            <a:endParaRPr lang="en-US"/>
          </a:p>
        </p:txBody>
      </p:sp>
    </p:spTree>
    <p:extLst>
      <p:ext uri="{BB962C8B-B14F-4D97-AF65-F5344CB8AC3E}">
        <p14:creationId xmlns:p14="http://schemas.microsoft.com/office/powerpoint/2010/main" val="1301564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20</a:t>
            </a:fld>
            <a:endParaRPr lang="en-US"/>
          </a:p>
        </p:txBody>
      </p:sp>
    </p:spTree>
    <p:extLst>
      <p:ext uri="{BB962C8B-B14F-4D97-AF65-F5344CB8AC3E}">
        <p14:creationId xmlns:p14="http://schemas.microsoft.com/office/powerpoint/2010/main" val="240757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1193E8C-5FA1-8E4A-82AC-B9C55C76DC14}" type="slidenum">
              <a:rPr lang="en-US" smtClean="0"/>
              <a:t>3</a:t>
            </a:fld>
            <a:endParaRPr lang="en-US"/>
          </a:p>
        </p:txBody>
      </p:sp>
    </p:spTree>
    <p:extLst>
      <p:ext uri="{BB962C8B-B14F-4D97-AF65-F5344CB8AC3E}">
        <p14:creationId xmlns:p14="http://schemas.microsoft.com/office/powerpoint/2010/main" val="7123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4</a:t>
            </a:fld>
            <a:endParaRPr lang="en-US"/>
          </a:p>
        </p:txBody>
      </p:sp>
    </p:spTree>
    <p:extLst>
      <p:ext uri="{BB962C8B-B14F-4D97-AF65-F5344CB8AC3E}">
        <p14:creationId xmlns:p14="http://schemas.microsoft.com/office/powerpoint/2010/main" val="271995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5</a:t>
            </a:fld>
            <a:endParaRPr lang="en-US"/>
          </a:p>
        </p:txBody>
      </p:sp>
    </p:spTree>
    <p:extLst>
      <p:ext uri="{BB962C8B-B14F-4D97-AF65-F5344CB8AC3E}">
        <p14:creationId xmlns:p14="http://schemas.microsoft.com/office/powerpoint/2010/main" val="320579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6</a:t>
            </a:fld>
            <a:endParaRPr lang="en-US"/>
          </a:p>
        </p:txBody>
      </p:sp>
    </p:spTree>
    <p:extLst>
      <p:ext uri="{BB962C8B-B14F-4D97-AF65-F5344CB8AC3E}">
        <p14:creationId xmlns:p14="http://schemas.microsoft.com/office/powerpoint/2010/main" val="210248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7</a:t>
            </a:fld>
            <a:endParaRPr lang="en-US"/>
          </a:p>
        </p:txBody>
      </p:sp>
    </p:spTree>
    <p:extLst>
      <p:ext uri="{BB962C8B-B14F-4D97-AF65-F5344CB8AC3E}">
        <p14:creationId xmlns:p14="http://schemas.microsoft.com/office/powerpoint/2010/main" val="20917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8</a:t>
            </a:fld>
            <a:endParaRPr lang="en-US"/>
          </a:p>
        </p:txBody>
      </p:sp>
    </p:spTree>
    <p:extLst>
      <p:ext uri="{BB962C8B-B14F-4D97-AF65-F5344CB8AC3E}">
        <p14:creationId xmlns:p14="http://schemas.microsoft.com/office/powerpoint/2010/main" val="4286257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A0CD-D08C-5C40-80B8-7BE1619ABAA1}" type="slidenum">
              <a:rPr lang="en-US" smtClean="0"/>
              <a:t>9</a:t>
            </a:fld>
            <a:endParaRPr lang="en-US"/>
          </a:p>
        </p:txBody>
      </p:sp>
    </p:spTree>
    <p:extLst>
      <p:ext uri="{BB962C8B-B14F-4D97-AF65-F5344CB8AC3E}">
        <p14:creationId xmlns:p14="http://schemas.microsoft.com/office/powerpoint/2010/main" val="3583015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 picture containing table, cup, glasses, filled&#10;&#10;Description automatically generated">
            <a:extLst>
              <a:ext uri="{FF2B5EF4-FFF2-40B4-BE49-F238E27FC236}">
                <a16:creationId xmlns:a16="http://schemas.microsoft.com/office/drawing/2014/main" id="{00D5798E-B838-EA40-B12D-805A11E6706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4226863"/>
          </a:xfrm>
          <a:prstGeom prst="rect">
            <a:avLst/>
          </a:prstGeom>
        </p:spPr>
      </p:pic>
      <p:pic>
        <p:nvPicPr>
          <p:cNvPr id="7" name="Picture 6" descr="HD-ShadowLo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359F40-CCC6-D44E-BA9A-14949537167A}" type="datetime1">
              <a:rPr lang="en-US" smtClean="0"/>
              <a:t>5/7/20</a:t>
            </a:fld>
            <a:endParaRPr lang="en-US"/>
          </a:p>
        </p:txBody>
      </p:sp>
      <p:sp>
        <p:nvSpPr>
          <p:cNvPr id="5" name="Footer Placeholder 4"/>
          <p:cNvSpPr>
            <a:spLocks noGrp="1"/>
          </p:cNvSpPr>
          <p:nvPr>
            <p:ph type="ftr" sz="quarter" idx="11"/>
          </p:nvPr>
        </p:nvSpPr>
        <p:spPr>
          <a:xfrm>
            <a:off x="680321" y="5936188"/>
            <a:ext cx="687066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39025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45516E-DD7F-0A4E-B6A6-DEA01C33589A}"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2396613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BB4DE7-DA95-EA4A-AAB3-4D51F4FE5F34}"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1909331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91E4B9-B11A-A048-9B99-A7E806864460}"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F4D8E95-F5EC-E74B-8D28-161092B5979D}"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1751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4DDF2-CE06-8341-8B09-480AA09CB378}"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873357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2DF5673-9527-0E49-B263-820D033F471E}" type="datetime1">
              <a:rPr lang="en-US" smtClean="0"/>
              <a:t>5/7/20</a:t>
            </a:fld>
            <a:endParaRPr lang="en-US"/>
          </a:p>
        </p:txBody>
      </p:sp>
      <p:sp>
        <p:nvSpPr>
          <p:cNvPr id="4" name="Footer Placeholder 3"/>
          <p:cNvSpPr>
            <a:spLocks noGrp="1"/>
          </p:cNvSpPr>
          <p:nvPr>
            <p:ph type="ftr" sz="quarter" idx="11"/>
          </p:nvPr>
        </p:nvSpPr>
        <p:spPr>
          <a:xfrm>
            <a:off x="680321" y="5936188"/>
            <a:ext cx="687066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1976219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90C472-A648-2540-8421-CD5E3DD7AC6B}" type="datetime1">
              <a:rPr lang="en-US" smtClean="0"/>
              <a:t>5/7/20</a:t>
            </a:fld>
            <a:endParaRPr lang="en-US"/>
          </a:p>
        </p:txBody>
      </p:sp>
      <p:sp>
        <p:nvSpPr>
          <p:cNvPr id="4" name="Footer Placeholder 3"/>
          <p:cNvSpPr>
            <a:spLocks noGrp="1"/>
          </p:cNvSpPr>
          <p:nvPr>
            <p:ph type="ftr" sz="quarter" idx="11"/>
          </p:nvPr>
        </p:nvSpPr>
        <p:spPr>
          <a:xfrm>
            <a:off x="680321" y="5936188"/>
            <a:ext cx="687066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1371774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C9BA32-ABE4-D64D-96DA-10AB6645E833}" type="datetime1">
              <a:rPr lang="en-US" smtClean="0"/>
              <a:t>5/7/20</a:t>
            </a:fld>
            <a:endParaRPr lang="en-US"/>
          </a:p>
        </p:txBody>
      </p:sp>
      <p:sp>
        <p:nvSpPr>
          <p:cNvPr id="5" name="Footer Placeholder 4"/>
          <p:cNvSpPr>
            <a:spLocks noGrp="1"/>
          </p:cNvSpPr>
          <p:nvPr>
            <p:ph type="ftr" sz="quarter" idx="11"/>
          </p:nvPr>
        </p:nvSpPr>
        <p:spPr>
          <a:xfrm>
            <a:off x="680321" y="5936188"/>
            <a:ext cx="687066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891711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A94F224-1FF1-9747-BCEA-D8FCA8A8F65E}" type="datetime1">
              <a:rPr lang="en-US" smtClean="0"/>
              <a:t>5/7/20</a:t>
            </a:fld>
            <a:endParaRPr lang="en-US"/>
          </a:p>
        </p:txBody>
      </p:sp>
      <p:sp>
        <p:nvSpPr>
          <p:cNvPr id="5" name="Footer Placeholder 4"/>
          <p:cNvSpPr>
            <a:spLocks noGrp="1"/>
          </p:cNvSpPr>
          <p:nvPr>
            <p:ph type="ftr" sz="quarter" idx="11"/>
          </p:nvPr>
        </p:nvSpPr>
        <p:spPr>
          <a:xfrm>
            <a:off x="680321" y="5936188"/>
            <a:ext cx="612680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F4D8E95-F5EC-E74B-8D28-161092B5979D}" type="slidenum">
              <a:rPr lang="en-US" smtClean="0"/>
              <a:t>‹#›</a:t>
            </a:fld>
            <a:endParaRPr lang="en-US"/>
          </a:p>
        </p:txBody>
      </p:sp>
    </p:spTree>
    <p:extLst>
      <p:ext uri="{BB962C8B-B14F-4D97-AF65-F5344CB8AC3E}">
        <p14:creationId xmlns:p14="http://schemas.microsoft.com/office/powerpoint/2010/main" val="784294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B628-2196-A146-9FA8-E6ACA157EB34}" type="datetime1">
              <a:rPr lang="en-US" smtClean="0"/>
              <a:t>5/7/20</a:t>
            </a:fld>
            <a:endParaRPr lang="en-US"/>
          </a:p>
        </p:txBody>
      </p:sp>
      <p:sp>
        <p:nvSpPr>
          <p:cNvPr id="5" name="Footer Placeholder 4"/>
          <p:cNvSpPr>
            <a:spLocks noGrp="1"/>
          </p:cNvSpPr>
          <p:nvPr>
            <p:ph type="ftr" sz="quarter" idx="11"/>
          </p:nvPr>
        </p:nvSpPr>
        <p:spPr>
          <a:xfrm>
            <a:off x="680321" y="5936188"/>
            <a:ext cx="687066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402788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A2D4D-F023-4044-B93D-15E66909E3D4}" type="datetime1">
              <a:rPr lang="en-US" smtClean="0"/>
              <a:t>5/7/20</a:t>
            </a:fld>
            <a:endParaRPr lang="en-US"/>
          </a:p>
        </p:txBody>
      </p:sp>
      <p:sp>
        <p:nvSpPr>
          <p:cNvPr id="5" name="Footer Placeholder 4"/>
          <p:cNvSpPr>
            <a:spLocks noGrp="1"/>
          </p:cNvSpPr>
          <p:nvPr>
            <p:ph type="ftr" sz="quarter" idx="11"/>
          </p:nvPr>
        </p:nvSpPr>
        <p:spPr>
          <a:xfrm>
            <a:off x="680321" y="5936188"/>
            <a:ext cx="687066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3470296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6C6CE-1DFD-2B49-98CE-1D88ADCC91E1}"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2221084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B9A651-7F38-5A49-8E6F-13004FF46AF2}" type="datetime1">
              <a:rPr lang="en-US" smtClean="0"/>
              <a:t>5/7/20</a:t>
            </a:fld>
            <a:endParaRPr lang="en-US"/>
          </a:p>
        </p:txBody>
      </p:sp>
      <p:sp>
        <p:nvSpPr>
          <p:cNvPr id="8" name="Footer Placeholder 7"/>
          <p:cNvSpPr>
            <a:spLocks noGrp="1"/>
          </p:cNvSpPr>
          <p:nvPr>
            <p:ph type="ftr" sz="quarter" idx="11"/>
          </p:nvPr>
        </p:nvSpPr>
        <p:spPr>
          <a:xfrm>
            <a:off x="680321" y="5936188"/>
            <a:ext cx="687066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387853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F9F006-A517-1449-9665-419A7F29F072}" type="datetime1">
              <a:rPr lang="en-US" smtClean="0"/>
              <a:t>5/7/20</a:t>
            </a:fld>
            <a:endParaRPr lang="en-US"/>
          </a:p>
        </p:txBody>
      </p:sp>
      <p:sp>
        <p:nvSpPr>
          <p:cNvPr id="4" name="Footer Placeholder 3"/>
          <p:cNvSpPr>
            <a:spLocks noGrp="1"/>
          </p:cNvSpPr>
          <p:nvPr>
            <p:ph type="ftr" sz="quarter" idx="11"/>
          </p:nvPr>
        </p:nvSpPr>
        <p:spPr>
          <a:xfrm>
            <a:off x="680321" y="5936188"/>
            <a:ext cx="687066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172932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46A262-2B6D-B74B-A0BE-D63ECA86DD6A}" type="datetime1">
              <a:rPr lang="en-US" smtClean="0"/>
              <a:t>5/7/20</a:t>
            </a:fld>
            <a:endParaRPr lang="en-US"/>
          </a:p>
        </p:txBody>
      </p:sp>
      <p:sp>
        <p:nvSpPr>
          <p:cNvPr id="3" name="Footer Placeholder 2"/>
          <p:cNvSpPr>
            <a:spLocks noGrp="1"/>
          </p:cNvSpPr>
          <p:nvPr>
            <p:ph type="ftr" sz="quarter" idx="11"/>
          </p:nvPr>
        </p:nvSpPr>
        <p:spPr>
          <a:xfrm>
            <a:off x="680321" y="5936188"/>
            <a:ext cx="687066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379589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A4FC75-527A-A24D-8BD7-9A50B6377167}"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377829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AED162-423A-E84A-AD49-FC083D07001F}" type="datetime1">
              <a:rPr lang="en-US" smtClean="0"/>
              <a:t>5/7/20</a:t>
            </a:fld>
            <a:endParaRPr lang="en-US"/>
          </a:p>
        </p:txBody>
      </p:sp>
      <p:sp>
        <p:nvSpPr>
          <p:cNvPr id="6" name="Footer Placeholder 5"/>
          <p:cNvSpPr>
            <a:spLocks noGrp="1"/>
          </p:cNvSpPr>
          <p:nvPr>
            <p:ph type="ftr" sz="quarter" idx="11"/>
          </p:nvPr>
        </p:nvSpPr>
        <p:spPr>
          <a:xfrm>
            <a:off x="680321" y="5936188"/>
            <a:ext cx="687066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4D8E95-F5EC-E74B-8D28-161092B5979D}" type="slidenum">
              <a:rPr lang="en-US" smtClean="0"/>
              <a:t>‹#›</a:t>
            </a:fld>
            <a:endParaRPr lang="en-US"/>
          </a:p>
        </p:txBody>
      </p:sp>
    </p:spTree>
    <p:extLst>
      <p:ext uri="{BB962C8B-B14F-4D97-AF65-F5344CB8AC3E}">
        <p14:creationId xmlns:p14="http://schemas.microsoft.com/office/powerpoint/2010/main" val="123723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6051B6-DF02-874E-AE6D-66122C07871B}" type="datetime1">
              <a:rPr lang="en-US" smtClean="0"/>
              <a:t>5/7/20</a:t>
            </a:fld>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F4D8E95-F5EC-E74B-8D28-161092B5979D}" type="slidenum">
              <a:rPr lang="en-US" smtClean="0"/>
              <a:t>‹#›</a:t>
            </a:fld>
            <a:endParaRPr lang="en-US"/>
          </a:p>
        </p:txBody>
      </p:sp>
      <p:sp>
        <p:nvSpPr>
          <p:cNvPr id="8" name="Footer Placeholder 7">
            <a:extLst>
              <a:ext uri="{FF2B5EF4-FFF2-40B4-BE49-F238E27FC236}">
                <a16:creationId xmlns:a16="http://schemas.microsoft.com/office/drawing/2014/main" id="{6B8B2E05-256E-D445-A2C2-DEB7B6E8E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879060477"/>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image" Target="../media/image37.tiff"/><Relationship Id="rId21" Type="http://schemas.openxmlformats.org/officeDocument/2006/relationships/diagramColors" Target="../diagrams/colors9.xml"/><Relationship Id="rId7" Type="http://schemas.openxmlformats.org/officeDocument/2006/relationships/image" Target="../media/image41.emf"/><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10.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2.xml"/><Relationship Id="rId6" Type="http://schemas.openxmlformats.org/officeDocument/2006/relationships/image" Target="../media/image40.tiff"/><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image" Target="../media/image39.tiff"/><Relationship Id="rId15" Type="http://schemas.openxmlformats.org/officeDocument/2006/relationships/diagramQuickStyle" Target="../diagrams/quickStyle8.xml"/><Relationship Id="rId23" Type="http://schemas.openxmlformats.org/officeDocument/2006/relationships/diagramData" Target="../diagrams/data10.xml"/><Relationship Id="rId28" Type="http://schemas.openxmlformats.org/officeDocument/2006/relationships/hyperlink" Target="https://www.extremetech.com/computing/277870-intel-issues-update-on-supply-problems-at-14nm" TargetMode="Externa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image" Target="../media/image38.tiff"/><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4.png"/><Relationship Id="rId7" Type="http://schemas.openxmlformats.org/officeDocument/2006/relationships/image" Target="../media/image4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42.emf"/><Relationship Id="rId4" Type="http://schemas.openxmlformats.org/officeDocument/2006/relationships/image" Target="../media/image30.jpeg"/><Relationship Id="rId9" Type="http://schemas.openxmlformats.org/officeDocument/2006/relationships/image" Target="../media/image46.tiff"/></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47.tiff"/><Relationship Id="rId7" Type="http://schemas.openxmlformats.org/officeDocument/2006/relationships/diagramLayout" Target="../diagrams/layout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13.xml"/><Relationship Id="rId5" Type="http://schemas.openxmlformats.org/officeDocument/2006/relationships/image" Target="../media/image49.png"/><Relationship Id="rId10" Type="http://schemas.microsoft.com/office/2007/relationships/diagramDrawing" Target="../diagrams/drawing13.xml"/><Relationship Id="rId4" Type="http://schemas.openxmlformats.org/officeDocument/2006/relationships/image" Target="../media/image48.emf"/><Relationship Id="rId9" Type="http://schemas.openxmlformats.org/officeDocument/2006/relationships/diagramColors" Target="../diagrams/colors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tif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tif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hyperlink" Target="https://timothytrippel.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mit-ll/gds2-score" TargetMode="External"/><Relationship Id="rId4" Type="http://schemas.openxmlformats.org/officeDocument/2006/relationships/hyperlink" Target="https://github.com/mit-ll/nem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3.svg"/><Relationship Id="rId5" Type="http://schemas.openxmlformats.org/officeDocument/2006/relationships/diagramQuickStyle" Target="../diagrams/quickStyle5.xml"/><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diagramLayout" Target="../diagrams/layout5.xml"/><Relationship Id="rId9" Type="http://schemas.openxmlformats.org/officeDocument/2006/relationships/image" Target="../media/image21.svg"/><Relationship Id="rId1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47725D-8711-5F4A-8075-03BA4CD3C935}"/>
              </a:ext>
            </a:extLst>
          </p:cNvPr>
          <p:cNvSpPr>
            <a:spLocks noGrp="1"/>
          </p:cNvSpPr>
          <p:nvPr>
            <p:ph type="ctrTitle"/>
          </p:nvPr>
        </p:nvSpPr>
        <p:spPr>
          <a:xfrm>
            <a:off x="141515" y="2733709"/>
            <a:ext cx="8682942" cy="1373070"/>
          </a:xfrm>
        </p:spPr>
        <p:txBody>
          <a:bodyPr/>
          <a:lstStyle/>
          <a:p>
            <a:pPr algn="l"/>
            <a:r>
              <a:rPr lang="en-US" sz="3800" dirty="0"/>
              <a:t>ICAS: Integrated Circuit Attack Surface</a:t>
            </a:r>
            <a:br>
              <a:rPr lang="en-US" sz="3800" dirty="0"/>
            </a:br>
            <a:br>
              <a:rPr lang="en-US" sz="500" dirty="0"/>
            </a:br>
            <a:r>
              <a:rPr lang="en-US" sz="1600" dirty="0"/>
              <a:t>an Extensible Framework for Estimating the Susceptibility of IC Layouts to Additive Trojans</a:t>
            </a:r>
            <a:br>
              <a:rPr lang="en-US" sz="1600" dirty="0"/>
            </a:br>
            <a:br>
              <a:rPr lang="en-US" sz="1600" dirty="0"/>
            </a:br>
            <a:r>
              <a:rPr lang="en-US" sz="1600" u="sng" dirty="0"/>
              <a:t>Timothy Trippel</a:t>
            </a:r>
            <a:r>
              <a:rPr lang="en-US" sz="1600" baseline="30000" dirty="0"/>
              <a:t>1</a:t>
            </a:r>
            <a:r>
              <a:rPr lang="en-US" sz="1600" dirty="0"/>
              <a:t>, Kang G. Shin</a:t>
            </a:r>
            <a:r>
              <a:rPr lang="en-US" sz="1600" baseline="30000" dirty="0"/>
              <a:t>1</a:t>
            </a:r>
            <a:r>
              <a:rPr lang="en-US" sz="1600" dirty="0"/>
              <a:t>, Kevin B. Bush</a:t>
            </a:r>
            <a:r>
              <a:rPr lang="en-US" sz="1600" baseline="30000" dirty="0"/>
              <a:t>2</a:t>
            </a:r>
            <a:r>
              <a:rPr lang="en-US" sz="1600" dirty="0"/>
              <a:t>, &amp; Matthew Hicks</a:t>
            </a:r>
            <a:r>
              <a:rPr lang="en-US" sz="1600" baseline="30000" dirty="0"/>
              <a:t>3</a:t>
            </a:r>
            <a:endParaRPr lang="en-US" sz="1600" dirty="0"/>
          </a:p>
        </p:txBody>
      </p:sp>
      <p:pic>
        <p:nvPicPr>
          <p:cNvPr id="13" name="Graphic 12">
            <a:extLst>
              <a:ext uri="{FF2B5EF4-FFF2-40B4-BE49-F238E27FC236}">
                <a16:creationId xmlns:a16="http://schemas.microsoft.com/office/drawing/2014/main" id="{43C9973B-B8E2-7747-AA7E-DC83B8DCB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6824" y="4704274"/>
            <a:ext cx="3295456" cy="1744652"/>
          </a:xfrm>
          <a:prstGeom prst="rect">
            <a:avLst/>
          </a:prstGeom>
        </p:spPr>
      </p:pic>
      <p:pic>
        <p:nvPicPr>
          <p:cNvPr id="15" name="Picture 14">
            <a:extLst>
              <a:ext uri="{FF2B5EF4-FFF2-40B4-BE49-F238E27FC236}">
                <a16:creationId xmlns:a16="http://schemas.microsoft.com/office/drawing/2014/main" id="{96AEDD3B-D418-3B42-837B-6C56D8BB1B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2312" y="4581211"/>
            <a:ext cx="1788067" cy="1906080"/>
          </a:xfrm>
          <a:prstGeom prst="rect">
            <a:avLst/>
          </a:prstGeom>
        </p:spPr>
      </p:pic>
      <p:pic>
        <p:nvPicPr>
          <p:cNvPr id="17" name="Picture 16">
            <a:extLst>
              <a:ext uri="{FF2B5EF4-FFF2-40B4-BE49-F238E27FC236}">
                <a16:creationId xmlns:a16="http://schemas.microsoft.com/office/drawing/2014/main" id="{F4045E7F-2090-9F4F-99E7-82A74C17C3F2}"/>
              </a:ext>
            </a:extLst>
          </p:cNvPr>
          <p:cNvPicPr>
            <a:picLocks noChangeAspect="1"/>
          </p:cNvPicPr>
          <p:nvPr/>
        </p:nvPicPr>
        <p:blipFill>
          <a:blip r:embed="rId6"/>
          <a:stretch>
            <a:fillRect/>
          </a:stretch>
        </p:blipFill>
        <p:spPr>
          <a:xfrm>
            <a:off x="2953254" y="5292076"/>
            <a:ext cx="5586996" cy="569047"/>
          </a:xfrm>
          <a:prstGeom prst="rect">
            <a:avLst/>
          </a:prstGeom>
        </p:spPr>
      </p:pic>
      <p:sp>
        <p:nvSpPr>
          <p:cNvPr id="10" name="Rectangle 9">
            <a:extLst>
              <a:ext uri="{FF2B5EF4-FFF2-40B4-BE49-F238E27FC236}">
                <a16:creationId xmlns:a16="http://schemas.microsoft.com/office/drawing/2014/main" id="{A1928514-4224-F349-BE46-B86971424AAC}"/>
              </a:ext>
            </a:extLst>
          </p:cNvPr>
          <p:cNvSpPr/>
          <p:nvPr/>
        </p:nvSpPr>
        <p:spPr>
          <a:xfrm>
            <a:off x="9138793" y="2982724"/>
            <a:ext cx="2391518" cy="892552"/>
          </a:xfrm>
          <a:prstGeom prst="rect">
            <a:avLst/>
          </a:prstGeom>
        </p:spPr>
        <p:txBody>
          <a:bodyPr wrap="square">
            <a:spAutoFit/>
          </a:bodyPr>
          <a:lstStyle/>
          <a:p>
            <a:r>
              <a:rPr lang="en-US" sz="1400" baseline="30000" dirty="0"/>
              <a:t>1 </a:t>
            </a:r>
            <a:r>
              <a:rPr lang="en-US" sz="1400" dirty="0"/>
              <a:t>University of Michigan</a:t>
            </a:r>
          </a:p>
          <a:p>
            <a:endParaRPr lang="en-US" sz="500" dirty="0"/>
          </a:p>
          <a:p>
            <a:r>
              <a:rPr lang="en-US" sz="1400" baseline="30000" dirty="0"/>
              <a:t>2 </a:t>
            </a:r>
            <a:r>
              <a:rPr lang="en-US" sz="1400" dirty="0"/>
              <a:t>MIT Lincoln Laboratory</a:t>
            </a:r>
          </a:p>
          <a:p>
            <a:endParaRPr lang="en-US" sz="500" dirty="0"/>
          </a:p>
          <a:p>
            <a:r>
              <a:rPr lang="en-US" sz="1400" baseline="30000" dirty="0"/>
              <a:t>3 </a:t>
            </a:r>
            <a:r>
              <a:rPr lang="en-US" sz="1400" dirty="0"/>
              <a:t>Virginia Tech</a:t>
            </a:r>
          </a:p>
        </p:txBody>
      </p:sp>
    </p:spTree>
    <p:extLst>
      <p:ext uri="{BB962C8B-B14F-4D97-AF65-F5344CB8AC3E}">
        <p14:creationId xmlns:p14="http://schemas.microsoft.com/office/powerpoint/2010/main" val="900411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890E6-FD52-944D-B611-D3794C15FB5F}"/>
              </a:ext>
            </a:extLst>
          </p:cNvPr>
          <p:cNvSpPr>
            <a:spLocks noGrp="1"/>
          </p:cNvSpPr>
          <p:nvPr>
            <p:ph type="title"/>
          </p:nvPr>
        </p:nvSpPr>
        <p:spPr/>
        <p:txBody>
          <a:bodyPr/>
          <a:lstStyle/>
          <a:p>
            <a:r>
              <a:rPr lang="en-US" dirty="0"/>
              <a:t>Integrated Circuit Construction</a:t>
            </a:r>
          </a:p>
        </p:txBody>
      </p:sp>
      <p:sp>
        <p:nvSpPr>
          <p:cNvPr id="6" name="Slide Number Placeholder 5">
            <a:extLst>
              <a:ext uri="{FF2B5EF4-FFF2-40B4-BE49-F238E27FC236}">
                <a16:creationId xmlns:a16="http://schemas.microsoft.com/office/drawing/2014/main" id="{1957A535-3E25-8D4A-B312-309373E6BDFE}"/>
              </a:ext>
            </a:extLst>
          </p:cNvPr>
          <p:cNvSpPr>
            <a:spLocks noGrp="1"/>
          </p:cNvSpPr>
          <p:nvPr>
            <p:ph type="sldNum" sz="quarter" idx="12"/>
          </p:nvPr>
        </p:nvSpPr>
        <p:spPr/>
        <p:txBody>
          <a:bodyPr/>
          <a:lstStyle/>
          <a:p>
            <a:fld id="{8F4D8E95-F5EC-E74B-8D28-161092B5979D}" type="slidenum">
              <a:rPr lang="en-US" smtClean="0"/>
              <a:t>10</a:t>
            </a:fld>
            <a:endParaRPr lang="en-US"/>
          </a:p>
        </p:txBody>
      </p:sp>
      <p:pic>
        <p:nvPicPr>
          <p:cNvPr id="35" name="Picture 34">
            <a:extLst>
              <a:ext uri="{FF2B5EF4-FFF2-40B4-BE49-F238E27FC236}">
                <a16:creationId xmlns:a16="http://schemas.microsoft.com/office/drawing/2014/main" id="{E5806C2E-FCE2-4F49-82BE-8B0E45A013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0504" y="4647305"/>
            <a:ext cx="2097493" cy="1485025"/>
          </a:xfrm>
          <a:prstGeom prst="rect">
            <a:avLst/>
          </a:prstGeom>
        </p:spPr>
      </p:pic>
      <p:pic>
        <p:nvPicPr>
          <p:cNvPr id="36" name="Picture 35">
            <a:extLst>
              <a:ext uri="{FF2B5EF4-FFF2-40B4-BE49-F238E27FC236}">
                <a16:creationId xmlns:a16="http://schemas.microsoft.com/office/drawing/2014/main" id="{55CBD944-BAF8-064A-B86B-357B07F99EC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09574" y="2357868"/>
            <a:ext cx="1916863" cy="1916863"/>
          </a:xfrm>
          <a:prstGeom prst="rect">
            <a:avLst/>
          </a:prstGeom>
        </p:spPr>
      </p:pic>
      <p:pic>
        <p:nvPicPr>
          <p:cNvPr id="39" name="Picture 38">
            <a:extLst>
              <a:ext uri="{FF2B5EF4-FFF2-40B4-BE49-F238E27FC236}">
                <a16:creationId xmlns:a16="http://schemas.microsoft.com/office/drawing/2014/main" id="{AAF20026-EFB9-1C44-9053-96068E18857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57191" y="2331799"/>
            <a:ext cx="1951808" cy="1951808"/>
          </a:xfrm>
          <a:prstGeom prst="rect">
            <a:avLst/>
          </a:prstGeom>
        </p:spPr>
      </p:pic>
      <p:sp>
        <p:nvSpPr>
          <p:cNvPr id="40" name="TextBox 39">
            <a:extLst>
              <a:ext uri="{FF2B5EF4-FFF2-40B4-BE49-F238E27FC236}">
                <a16:creationId xmlns:a16="http://schemas.microsoft.com/office/drawing/2014/main" id="{A0C99F8B-B180-F74C-822F-09F1CD2DC0F2}"/>
              </a:ext>
            </a:extLst>
          </p:cNvPr>
          <p:cNvSpPr txBox="1"/>
          <p:nvPr/>
        </p:nvSpPr>
        <p:spPr>
          <a:xfrm>
            <a:off x="9879421" y="1983713"/>
            <a:ext cx="1036630" cy="369332"/>
          </a:xfrm>
          <a:prstGeom prst="rect">
            <a:avLst/>
          </a:prstGeom>
          <a:noFill/>
        </p:spPr>
        <p:txBody>
          <a:bodyPr wrap="none" rtlCol="0">
            <a:spAutoFit/>
          </a:bodyPr>
          <a:lstStyle/>
          <a:p>
            <a:r>
              <a:rPr lang="en-US" dirty="0"/>
              <a:t>Top View</a:t>
            </a:r>
          </a:p>
        </p:txBody>
      </p:sp>
      <p:sp>
        <p:nvSpPr>
          <p:cNvPr id="43" name="TextBox 42">
            <a:extLst>
              <a:ext uri="{FF2B5EF4-FFF2-40B4-BE49-F238E27FC236}">
                <a16:creationId xmlns:a16="http://schemas.microsoft.com/office/drawing/2014/main" id="{F26B4FAE-8D16-214D-AA89-3570E6156BC7}"/>
              </a:ext>
            </a:extLst>
          </p:cNvPr>
          <p:cNvSpPr txBox="1"/>
          <p:nvPr/>
        </p:nvSpPr>
        <p:spPr>
          <a:xfrm>
            <a:off x="7335783" y="2025333"/>
            <a:ext cx="1097223" cy="369332"/>
          </a:xfrm>
          <a:prstGeom prst="rect">
            <a:avLst/>
          </a:prstGeom>
          <a:noFill/>
        </p:spPr>
        <p:txBody>
          <a:bodyPr wrap="none" rtlCol="0">
            <a:spAutoFit/>
          </a:bodyPr>
          <a:lstStyle/>
          <a:p>
            <a:r>
              <a:rPr lang="en-US" dirty="0"/>
              <a:t>Side View</a:t>
            </a:r>
          </a:p>
        </p:txBody>
      </p:sp>
      <p:sp>
        <p:nvSpPr>
          <p:cNvPr id="44" name="TextBox 43">
            <a:extLst>
              <a:ext uri="{FF2B5EF4-FFF2-40B4-BE49-F238E27FC236}">
                <a16:creationId xmlns:a16="http://schemas.microsoft.com/office/drawing/2014/main" id="{FE94947C-6E95-5A49-BC04-73C673B42AD9}"/>
              </a:ext>
            </a:extLst>
          </p:cNvPr>
          <p:cNvSpPr txBox="1"/>
          <p:nvPr/>
        </p:nvSpPr>
        <p:spPr>
          <a:xfrm rot="16200000">
            <a:off x="-55185" y="3361964"/>
            <a:ext cx="1408334" cy="369332"/>
          </a:xfrm>
          <a:prstGeom prst="rect">
            <a:avLst/>
          </a:prstGeom>
          <a:noFill/>
        </p:spPr>
        <p:txBody>
          <a:bodyPr wrap="none" rtlCol="0">
            <a:spAutoFit/>
          </a:bodyPr>
          <a:lstStyle/>
          <a:p>
            <a:r>
              <a:rPr lang="en-US" dirty="0"/>
              <a:t>Silicon Wafer</a:t>
            </a:r>
          </a:p>
        </p:txBody>
      </p:sp>
      <p:pic>
        <p:nvPicPr>
          <p:cNvPr id="45" name="Picture 44">
            <a:extLst>
              <a:ext uri="{FF2B5EF4-FFF2-40B4-BE49-F238E27FC236}">
                <a16:creationId xmlns:a16="http://schemas.microsoft.com/office/drawing/2014/main" id="{F19CECF3-6F82-7448-B1ED-7D145C1EE9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09081" y="2376858"/>
            <a:ext cx="2791549" cy="2037796"/>
          </a:xfrm>
          <a:prstGeom prst="rect">
            <a:avLst/>
          </a:prstGeom>
        </p:spPr>
      </p:pic>
      <p:sp>
        <p:nvSpPr>
          <p:cNvPr id="46" name="Rectangle 45">
            <a:extLst>
              <a:ext uri="{FF2B5EF4-FFF2-40B4-BE49-F238E27FC236}">
                <a16:creationId xmlns:a16="http://schemas.microsoft.com/office/drawing/2014/main" id="{F070CD68-532E-DA43-9158-B25509865F6F}"/>
              </a:ext>
            </a:extLst>
          </p:cNvPr>
          <p:cNvSpPr/>
          <p:nvPr/>
        </p:nvSpPr>
        <p:spPr>
          <a:xfrm rot="19576286">
            <a:off x="1973894" y="3716727"/>
            <a:ext cx="78786" cy="1418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B0B3C0B-B5BE-6D4F-8AB3-2C96E24DF864}"/>
              </a:ext>
            </a:extLst>
          </p:cNvPr>
          <p:cNvSpPr txBox="1"/>
          <p:nvPr/>
        </p:nvSpPr>
        <p:spPr>
          <a:xfrm rot="16200000">
            <a:off x="290034" y="5296010"/>
            <a:ext cx="1151084" cy="369332"/>
          </a:xfrm>
          <a:prstGeom prst="rect">
            <a:avLst/>
          </a:prstGeom>
          <a:noFill/>
        </p:spPr>
        <p:txBody>
          <a:bodyPr wrap="none" rtlCol="0">
            <a:spAutoFit/>
          </a:bodyPr>
          <a:lstStyle/>
          <a:p>
            <a:r>
              <a:rPr lang="en-US" dirty="0"/>
              <a:t>Circuit Die</a:t>
            </a:r>
          </a:p>
        </p:txBody>
      </p:sp>
      <p:pic>
        <p:nvPicPr>
          <p:cNvPr id="51" name="Picture 50">
            <a:extLst>
              <a:ext uri="{FF2B5EF4-FFF2-40B4-BE49-F238E27FC236}">
                <a16:creationId xmlns:a16="http://schemas.microsoft.com/office/drawing/2014/main" id="{C4692AE2-D7FF-CD49-8A5E-94EC4AFB2C1B}"/>
              </a:ext>
            </a:extLst>
          </p:cNvPr>
          <p:cNvPicPr>
            <a:picLocks noChangeAspect="1"/>
          </p:cNvPicPr>
          <p:nvPr/>
        </p:nvPicPr>
        <p:blipFill>
          <a:blip r:embed="rId7"/>
          <a:stretch>
            <a:fillRect/>
          </a:stretch>
        </p:blipFill>
        <p:spPr>
          <a:xfrm>
            <a:off x="7901130" y="4854530"/>
            <a:ext cx="2460835" cy="1767371"/>
          </a:xfrm>
          <a:prstGeom prst="rect">
            <a:avLst/>
          </a:prstGeom>
        </p:spPr>
      </p:pic>
      <p:grpSp>
        <p:nvGrpSpPr>
          <p:cNvPr id="53" name="Group 52">
            <a:extLst>
              <a:ext uri="{FF2B5EF4-FFF2-40B4-BE49-F238E27FC236}">
                <a16:creationId xmlns:a16="http://schemas.microsoft.com/office/drawing/2014/main" id="{AE3C6616-2444-5A44-8784-9EB1EFB9988B}"/>
              </a:ext>
            </a:extLst>
          </p:cNvPr>
          <p:cNvGrpSpPr/>
          <p:nvPr/>
        </p:nvGrpSpPr>
        <p:grpSpPr>
          <a:xfrm>
            <a:off x="4143118" y="2893320"/>
            <a:ext cx="2081545" cy="2639615"/>
            <a:chOff x="2351377" y="3791664"/>
            <a:chExt cx="2081545" cy="2639615"/>
          </a:xfrm>
        </p:grpSpPr>
        <p:sp>
          <p:nvSpPr>
            <p:cNvPr id="67" name="Rectangle 66">
              <a:extLst>
                <a:ext uri="{FF2B5EF4-FFF2-40B4-BE49-F238E27FC236}">
                  <a16:creationId xmlns:a16="http://schemas.microsoft.com/office/drawing/2014/main" id="{EDFDAA1F-29FC-9C45-8C18-CC9CAA61231E}"/>
                </a:ext>
              </a:extLst>
            </p:cNvPr>
            <p:cNvSpPr/>
            <p:nvPr/>
          </p:nvSpPr>
          <p:spPr>
            <a:xfrm>
              <a:off x="2351377" y="4602479"/>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2A9D4B7D-A3F3-EA45-BAEF-023E40E1E086}"/>
                </a:ext>
              </a:extLst>
            </p:cNvPr>
            <p:cNvSpPr/>
            <p:nvPr/>
          </p:nvSpPr>
          <p:spPr>
            <a:xfrm>
              <a:off x="2351377" y="4406087"/>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matte">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E414C15-0406-EB4D-8CD9-B57F7EE1474C}"/>
                </a:ext>
              </a:extLst>
            </p:cNvPr>
            <p:cNvSpPr/>
            <p:nvPr/>
          </p:nvSpPr>
          <p:spPr>
            <a:xfrm>
              <a:off x="2351377" y="4218957"/>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CE1F837-A6C8-3E44-AB2B-4F176DBFA206}"/>
                </a:ext>
              </a:extLst>
            </p:cNvPr>
            <p:cNvSpPr/>
            <p:nvPr/>
          </p:nvSpPr>
          <p:spPr>
            <a:xfrm>
              <a:off x="2351377" y="4007075"/>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matte">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4AE708F-09C8-1947-BF16-14B7BA5E617A}"/>
                </a:ext>
              </a:extLst>
            </p:cNvPr>
            <p:cNvSpPr/>
            <p:nvPr/>
          </p:nvSpPr>
          <p:spPr>
            <a:xfrm>
              <a:off x="2351377" y="3791664"/>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2E430B5-1CED-1449-BACE-3CE800CA435A}"/>
                </a:ext>
              </a:extLst>
            </p:cNvPr>
            <p:cNvSpPr txBox="1"/>
            <p:nvPr/>
          </p:nvSpPr>
          <p:spPr>
            <a:xfrm rot="20203725">
              <a:off x="3329735" y="5884992"/>
              <a:ext cx="1103187" cy="307777"/>
            </a:xfrm>
            <a:prstGeom prst="rect">
              <a:avLst/>
            </a:prstGeom>
            <a:noFill/>
          </p:spPr>
          <p:txBody>
            <a:bodyPr wrap="none" rtlCol="0">
              <a:spAutoFit/>
            </a:bodyPr>
            <a:lstStyle/>
            <a:p>
              <a:r>
                <a:rPr lang="en-US" sz="1400" dirty="0">
                  <a:solidFill>
                    <a:schemeClr val="bg1"/>
                  </a:solidFill>
                </a:rPr>
                <a:t>Device Layer</a:t>
              </a:r>
            </a:p>
          </p:txBody>
        </p:sp>
        <p:sp>
          <p:nvSpPr>
            <p:cNvPr id="74" name="TextBox 73">
              <a:extLst>
                <a:ext uri="{FF2B5EF4-FFF2-40B4-BE49-F238E27FC236}">
                  <a16:creationId xmlns:a16="http://schemas.microsoft.com/office/drawing/2014/main" id="{3C9E96F9-3FD1-9045-B88B-4BCC5888C7A1}"/>
                </a:ext>
              </a:extLst>
            </p:cNvPr>
            <p:cNvSpPr txBox="1"/>
            <p:nvPr/>
          </p:nvSpPr>
          <p:spPr>
            <a:xfrm rot="20203725">
              <a:off x="3388674" y="5705773"/>
              <a:ext cx="873957" cy="307777"/>
            </a:xfrm>
            <a:prstGeom prst="rect">
              <a:avLst/>
            </a:prstGeom>
            <a:noFill/>
          </p:spPr>
          <p:txBody>
            <a:bodyPr wrap="none" rtlCol="0">
              <a:spAutoFit/>
            </a:bodyPr>
            <a:lstStyle/>
            <a:p>
              <a:r>
                <a:rPr lang="en-US" sz="1400" dirty="0">
                  <a:solidFill>
                    <a:schemeClr val="bg2"/>
                  </a:solidFill>
                </a:rPr>
                <a:t>Dielectric</a:t>
              </a:r>
            </a:p>
          </p:txBody>
        </p:sp>
        <p:sp>
          <p:nvSpPr>
            <p:cNvPr id="75" name="TextBox 74">
              <a:extLst>
                <a:ext uri="{FF2B5EF4-FFF2-40B4-BE49-F238E27FC236}">
                  <a16:creationId xmlns:a16="http://schemas.microsoft.com/office/drawing/2014/main" id="{737EBB3F-789D-4E49-BD94-D25ACE46C5E3}"/>
                </a:ext>
              </a:extLst>
            </p:cNvPr>
            <p:cNvSpPr txBox="1"/>
            <p:nvPr/>
          </p:nvSpPr>
          <p:spPr>
            <a:xfrm rot="20203725">
              <a:off x="3330585" y="5348015"/>
              <a:ext cx="873957" cy="307777"/>
            </a:xfrm>
            <a:prstGeom prst="rect">
              <a:avLst/>
            </a:prstGeom>
            <a:noFill/>
          </p:spPr>
          <p:txBody>
            <a:bodyPr wrap="none" rtlCol="0">
              <a:spAutoFit/>
            </a:bodyPr>
            <a:lstStyle/>
            <a:p>
              <a:r>
                <a:rPr lang="en-US" sz="1400" dirty="0">
                  <a:solidFill>
                    <a:schemeClr val="bg2"/>
                  </a:solidFill>
                </a:rPr>
                <a:t>Dielectric</a:t>
              </a:r>
            </a:p>
          </p:txBody>
        </p:sp>
        <p:sp>
          <p:nvSpPr>
            <p:cNvPr id="76" name="TextBox 75">
              <a:extLst>
                <a:ext uri="{FF2B5EF4-FFF2-40B4-BE49-F238E27FC236}">
                  <a16:creationId xmlns:a16="http://schemas.microsoft.com/office/drawing/2014/main" id="{A09D07A0-52D2-CD45-BF03-A9B7E5885663}"/>
                </a:ext>
              </a:extLst>
            </p:cNvPr>
            <p:cNvSpPr txBox="1"/>
            <p:nvPr/>
          </p:nvSpPr>
          <p:spPr>
            <a:xfrm rot="20203725">
              <a:off x="3201713" y="5143546"/>
              <a:ext cx="1044838" cy="307777"/>
            </a:xfrm>
            <a:prstGeom prst="rect">
              <a:avLst/>
            </a:prstGeom>
            <a:noFill/>
          </p:spPr>
          <p:txBody>
            <a:bodyPr wrap="none" rtlCol="0">
              <a:spAutoFit/>
            </a:bodyPr>
            <a:lstStyle/>
            <a:p>
              <a:r>
                <a:rPr lang="en-US" sz="1400" dirty="0">
                  <a:solidFill>
                    <a:schemeClr val="bg1"/>
                  </a:solidFill>
                </a:rPr>
                <a:t>Metal Layer</a:t>
              </a:r>
            </a:p>
          </p:txBody>
        </p:sp>
        <p:sp>
          <p:nvSpPr>
            <p:cNvPr id="77" name="TextBox 76">
              <a:extLst>
                <a:ext uri="{FF2B5EF4-FFF2-40B4-BE49-F238E27FC236}">
                  <a16:creationId xmlns:a16="http://schemas.microsoft.com/office/drawing/2014/main" id="{8879CA46-0D4E-2745-86D4-83372C0B243B}"/>
                </a:ext>
              </a:extLst>
            </p:cNvPr>
            <p:cNvSpPr txBox="1"/>
            <p:nvPr/>
          </p:nvSpPr>
          <p:spPr>
            <a:xfrm rot="20203725">
              <a:off x="3332109" y="5514368"/>
              <a:ext cx="1044838" cy="307777"/>
            </a:xfrm>
            <a:prstGeom prst="rect">
              <a:avLst/>
            </a:prstGeom>
            <a:noFill/>
          </p:spPr>
          <p:txBody>
            <a:bodyPr wrap="none" rtlCol="0">
              <a:spAutoFit/>
            </a:bodyPr>
            <a:lstStyle/>
            <a:p>
              <a:r>
                <a:rPr lang="en-US" sz="1400" dirty="0">
                  <a:solidFill>
                    <a:schemeClr val="bg1"/>
                  </a:solidFill>
                </a:rPr>
                <a:t>Metal Layer</a:t>
              </a:r>
            </a:p>
          </p:txBody>
        </p:sp>
      </p:grpSp>
      <p:sp>
        <p:nvSpPr>
          <p:cNvPr id="78" name="TextBox 77">
            <a:extLst>
              <a:ext uri="{FF2B5EF4-FFF2-40B4-BE49-F238E27FC236}">
                <a16:creationId xmlns:a16="http://schemas.microsoft.com/office/drawing/2014/main" id="{2513BD43-6258-5F49-9EC9-406FBC1C2888}"/>
              </a:ext>
            </a:extLst>
          </p:cNvPr>
          <p:cNvSpPr txBox="1"/>
          <p:nvPr/>
        </p:nvSpPr>
        <p:spPr>
          <a:xfrm>
            <a:off x="7224642" y="4260064"/>
            <a:ext cx="3785011" cy="523220"/>
          </a:xfrm>
          <a:prstGeom prst="rect">
            <a:avLst/>
          </a:prstGeom>
          <a:noFill/>
        </p:spPr>
        <p:txBody>
          <a:bodyPr wrap="none" rtlCol="0">
            <a:spAutoFit/>
          </a:bodyPr>
          <a:lstStyle/>
          <a:p>
            <a:pPr algn="ctr"/>
            <a:r>
              <a:rPr lang="en-US" sz="1200" dirty="0"/>
              <a:t>Intel 14nm Broadwell Metal Layers</a:t>
            </a:r>
          </a:p>
          <a:p>
            <a:r>
              <a:rPr lang="en-US" sz="800" dirty="0"/>
              <a:t>Photo from: </a:t>
            </a:r>
            <a:r>
              <a:rPr lang="en-US" sz="800" dirty="0">
                <a:hlinkClick r:id="" action="ppaction://noaction"/>
              </a:rPr>
              <a:t>https://www.extremetech.com/computing/193200-intels-14nm-</a:t>
            </a:r>
          </a:p>
          <a:p>
            <a:r>
              <a:rPr lang="en-US" sz="800" dirty="0">
                <a:hlinkClick r:id="" action="ppaction://noaction"/>
              </a:rPr>
              <a:t>broadwell-chip-reverse-engineered-reveals-impressive-finfets-13-layer-design</a:t>
            </a:r>
            <a:endParaRPr lang="en-US" sz="800" dirty="0"/>
          </a:p>
        </p:txBody>
      </p:sp>
      <p:sp>
        <p:nvSpPr>
          <p:cNvPr id="79" name="TextBox 78">
            <a:extLst>
              <a:ext uri="{FF2B5EF4-FFF2-40B4-BE49-F238E27FC236}">
                <a16:creationId xmlns:a16="http://schemas.microsoft.com/office/drawing/2014/main" id="{364D6BA7-AC5F-DB4B-B4BB-9CB993876AA5}"/>
              </a:ext>
            </a:extLst>
          </p:cNvPr>
          <p:cNvSpPr txBox="1"/>
          <p:nvPr/>
        </p:nvSpPr>
        <p:spPr>
          <a:xfrm>
            <a:off x="8250984" y="6570681"/>
            <a:ext cx="1755609" cy="276999"/>
          </a:xfrm>
          <a:prstGeom prst="rect">
            <a:avLst/>
          </a:prstGeom>
          <a:noFill/>
        </p:spPr>
        <p:txBody>
          <a:bodyPr wrap="none" rtlCol="0">
            <a:spAutoFit/>
          </a:bodyPr>
          <a:lstStyle/>
          <a:p>
            <a:r>
              <a:rPr lang="en-US" sz="1200" dirty="0"/>
              <a:t>Device Layer Floorplan</a:t>
            </a:r>
          </a:p>
        </p:txBody>
      </p:sp>
      <p:graphicFrame>
        <p:nvGraphicFramePr>
          <p:cNvPr id="80" name="Diagram 79">
            <a:extLst>
              <a:ext uri="{FF2B5EF4-FFF2-40B4-BE49-F238E27FC236}">
                <a16:creationId xmlns:a16="http://schemas.microsoft.com/office/drawing/2014/main" id="{410EC52C-8EBB-0D49-80CF-E317DF1863F9}"/>
              </a:ext>
            </a:extLst>
          </p:cNvPr>
          <p:cNvGraphicFramePr/>
          <p:nvPr>
            <p:extLst>
              <p:ext uri="{D42A27DB-BD31-4B8C-83A1-F6EECF244321}">
                <p14:modId xmlns:p14="http://schemas.microsoft.com/office/powerpoint/2010/main" val="2615680152"/>
              </p:ext>
            </p:extLst>
          </p:nvPr>
        </p:nvGraphicFramePr>
        <p:xfrm>
          <a:off x="5922816" y="3190430"/>
          <a:ext cx="1220533" cy="6864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1" name="Diagram 80">
            <a:extLst>
              <a:ext uri="{FF2B5EF4-FFF2-40B4-BE49-F238E27FC236}">
                <a16:creationId xmlns:a16="http://schemas.microsoft.com/office/drawing/2014/main" id="{9EF5A9CA-CDFA-B140-BD36-3AAF82F421CF}"/>
              </a:ext>
            </a:extLst>
          </p:cNvPr>
          <p:cNvGraphicFramePr/>
          <p:nvPr>
            <p:extLst>
              <p:ext uri="{D42A27DB-BD31-4B8C-83A1-F6EECF244321}">
                <p14:modId xmlns:p14="http://schemas.microsoft.com/office/powerpoint/2010/main" val="1937040791"/>
              </p:ext>
            </p:extLst>
          </p:nvPr>
        </p:nvGraphicFramePr>
        <p:xfrm>
          <a:off x="5838597" y="5168473"/>
          <a:ext cx="2033861" cy="9374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2" name="Diagram 81">
            <a:extLst>
              <a:ext uri="{FF2B5EF4-FFF2-40B4-BE49-F238E27FC236}">
                <a16:creationId xmlns:a16="http://schemas.microsoft.com/office/drawing/2014/main" id="{CDE7F048-CDF1-7D4F-94C2-65A0566072F0}"/>
              </a:ext>
            </a:extLst>
          </p:cNvPr>
          <p:cNvGraphicFramePr/>
          <p:nvPr>
            <p:extLst>
              <p:ext uri="{D42A27DB-BD31-4B8C-83A1-F6EECF244321}">
                <p14:modId xmlns:p14="http://schemas.microsoft.com/office/powerpoint/2010/main" val="2151383351"/>
              </p:ext>
            </p:extLst>
          </p:nvPr>
        </p:nvGraphicFramePr>
        <p:xfrm>
          <a:off x="1447530" y="3895245"/>
          <a:ext cx="795047" cy="83461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83" name="Diagram 82">
            <a:extLst>
              <a:ext uri="{FF2B5EF4-FFF2-40B4-BE49-F238E27FC236}">
                <a16:creationId xmlns:a16="http://schemas.microsoft.com/office/drawing/2014/main" id="{70F799F1-1F74-2B4E-A777-CF7063776C75}"/>
              </a:ext>
            </a:extLst>
          </p:cNvPr>
          <p:cNvGraphicFramePr/>
          <p:nvPr>
            <p:extLst>
              <p:ext uri="{D42A27DB-BD31-4B8C-83A1-F6EECF244321}">
                <p14:modId xmlns:p14="http://schemas.microsoft.com/office/powerpoint/2010/main" val="3763735210"/>
              </p:ext>
            </p:extLst>
          </p:nvPr>
        </p:nvGraphicFramePr>
        <p:xfrm>
          <a:off x="2807309" y="4901210"/>
          <a:ext cx="1483562" cy="127109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84" name="TextBox 83">
            <a:extLst>
              <a:ext uri="{FF2B5EF4-FFF2-40B4-BE49-F238E27FC236}">
                <a16:creationId xmlns:a16="http://schemas.microsoft.com/office/drawing/2014/main" id="{C90B5A9D-1EBA-4B49-A43C-81A803A913ED}"/>
              </a:ext>
            </a:extLst>
          </p:cNvPr>
          <p:cNvSpPr txBox="1"/>
          <p:nvPr/>
        </p:nvSpPr>
        <p:spPr>
          <a:xfrm>
            <a:off x="1000503" y="6109746"/>
            <a:ext cx="2097493" cy="646331"/>
          </a:xfrm>
          <a:prstGeom prst="rect">
            <a:avLst/>
          </a:prstGeom>
          <a:noFill/>
        </p:spPr>
        <p:txBody>
          <a:bodyPr wrap="square" rtlCol="0">
            <a:spAutoFit/>
          </a:bodyPr>
          <a:lstStyle/>
          <a:p>
            <a:pPr algn="ctr"/>
            <a:r>
              <a:rPr lang="en-US" sz="1200" dirty="0"/>
              <a:t>45nm Intel Xeon X7550</a:t>
            </a:r>
          </a:p>
          <a:p>
            <a:r>
              <a:rPr lang="en-US" sz="800" dirty="0"/>
              <a:t>Photo from: </a:t>
            </a:r>
            <a:r>
              <a:rPr lang="en-US" sz="800" dirty="0">
                <a:hlinkClick r:id="" action="ppaction://noaction"/>
              </a:rPr>
              <a:t>https://hardforum.com/</a:t>
            </a:r>
          </a:p>
          <a:p>
            <a:r>
              <a:rPr lang="en-US" sz="800" dirty="0">
                <a:hlinkClick r:id="" action="ppaction://noaction"/>
              </a:rPr>
              <a:t>threads/intel-xeon-processor-x7550-hi-res-macro-of-cpu.1969063/</a:t>
            </a:r>
            <a:endParaRPr lang="en-US" sz="800" dirty="0"/>
          </a:p>
        </p:txBody>
      </p:sp>
      <p:sp>
        <p:nvSpPr>
          <p:cNvPr id="85" name="TextBox 84">
            <a:extLst>
              <a:ext uri="{FF2B5EF4-FFF2-40B4-BE49-F238E27FC236}">
                <a16:creationId xmlns:a16="http://schemas.microsoft.com/office/drawing/2014/main" id="{A96BED15-B7AB-8D40-A8C1-2732C3B50160}"/>
              </a:ext>
            </a:extLst>
          </p:cNvPr>
          <p:cNvSpPr txBox="1"/>
          <p:nvPr/>
        </p:nvSpPr>
        <p:spPr>
          <a:xfrm>
            <a:off x="779273" y="2025818"/>
            <a:ext cx="2868012" cy="338554"/>
          </a:xfrm>
          <a:prstGeom prst="rect">
            <a:avLst/>
          </a:prstGeom>
          <a:noFill/>
        </p:spPr>
        <p:txBody>
          <a:bodyPr wrap="square" rtlCol="0">
            <a:spAutoFit/>
          </a:bodyPr>
          <a:lstStyle/>
          <a:p>
            <a:r>
              <a:rPr lang="en-US" sz="800" dirty="0"/>
              <a:t>Photo from: </a:t>
            </a:r>
            <a:r>
              <a:rPr lang="en-US" sz="800" dirty="0">
                <a:hlinkClick r:id="" action="ppaction://noaction"/>
              </a:rPr>
              <a:t>https://www.extremetech.com/computing/</a:t>
            </a:r>
          </a:p>
          <a:p>
            <a:r>
              <a:rPr lang="en-US" sz="800" dirty="0">
                <a:hlinkClick r:id="" action="ppaction://noaction"/>
              </a:rPr>
              <a:t>277870-</a:t>
            </a:r>
            <a:r>
              <a:rPr lang="en-US" sz="800" dirty="0">
                <a:hlinkClick r:id="rId28"/>
              </a:rPr>
              <a:t>intel-issues-update-on-supply-problems-at-14nm</a:t>
            </a:r>
            <a:endParaRPr lang="en-US" sz="800" dirty="0"/>
          </a:p>
        </p:txBody>
      </p:sp>
      <p:sp>
        <p:nvSpPr>
          <p:cNvPr id="86" name="Rounded Rectangle 85">
            <a:extLst>
              <a:ext uri="{FF2B5EF4-FFF2-40B4-BE49-F238E27FC236}">
                <a16:creationId xmlns:a16="http://schemas.microsoft.com/office/drawing/2014/main" id="{9D0D26C0-ECAA-0A44-9BA8-07032F87C676}"/>
              </a:ext>
            </a:extLst>
          </p:cNvPr>
          <p:cNvSpPr/>
          <p:nvPr/>
        </p:nvSpPr>
        <p:spPr>
          <a:xfrm>
            <a:off x="8270373" y="5205383"/>
            <a:ext cx="1716833" cy="1047102"/>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Density: 60-80%</a:t>
            </a:r>
          </a:p>
        </p:txBody>
      </p:sp>
    </p:spTree>
    <p:extLst>
      <p:ext uri="{BB962C8B-B14F-4D97-AF65-F5344CB8AC3E}">
        <p14:creationId xmlns:p14="http://schemas.microsoft.com/office/powerpoint/2010/main" val="282512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dissolve">
                                      <p:cBhvr>
                                        <p:cTn id="10" dur="500"/>
                                        <p:tgtEl>
                                          <p:spTgt spid="82"/>
                                        </p:tgtEl>
                                      </p:cBhvr>
                                    </p:animEffect>
                                  </p:childTnLst>
                                </p:cTn>
                              </p:par>
                              <p:par>
                                <p:cTn id="11" presetID="9"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dissolve">
                                      <p:cBhvr>
                                        <p:cTn id="16" dur="500"/>
                                        <p:tgtEl>
                                          <p:spTgt spid="5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dissolve">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dissolve">
                                      <p:cBhvr>
                                        <p:cTn id="24" dur="500"/>
                                        <p:tgtEl>
                                          <p:spTgt spid="83"/>
                                        </p:tgtEl>
                                      </p:cBhvr>
                                    </p:animEffect>
                                  </p:childTnLst>
                                </p:cTn>
                              </p:par>
                              <p:par>
                                <p:cTn id="25" presetID="9"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dissolv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dissolve">
                                      <p:cBhvr>
                                        <p:cTn id="32" dur="500"/>
                                        <p:tgtEl>
                                          <p:spTgt spid="81"/>
                                        </p:tgtEl>
                                      </p:cBhvr>
                                    </p:animEffect>
                                  </p:childTnLst>
                                </p:cTn>
                              </p:par>
                              <p:par>
                                <p:cTn id="33" presetID="9"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dissolve">
                                      <p:cBhvr>
                                        <p:cTn id="43" dur="500"/>
                                        <p:tgtEl>
                                          <p:spTgt spid="8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par>
                                <p:cTn id="47" presetID="9"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dissolve">
                                      <p:cBhvr>
                                        <p:cTn id="49" dur="500"/>
                                        <p:tgtEl>
                                          <p:spTgt spid="36"/>
                                        </p:tgtEl>
                                      </p:cBhvr>
                                    </p:animEffect>
                                  </p:childTnLst>
                                </p:cTn>
                              </p:par>
                              <p:par>
                                <p:cTn id="50" presetID="9"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dissolv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dissolve">
                                      <p:cBhvr>
                                        <p:cTn id="6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animBg="1"/>
      <p:bldP spid="50" grpId="0"/>
      <p:bldP spid="78" grpId="0"/>
      <p:bldP spid="79" grpId="0"/>
      <p:bldGraphic spid="80" grpId="0">
        <p:bldAsOne/>
      </p:bldGraphic>
      <p:bldGraphic spid="81" grpId="0">
        <p:bldAsOne/>
      </p:bldGraphic>
      <p:bldGraphic spid="82" grpId="0">
        <p:bldAsOne/>
      </p:bldGraphic>
      <p:bldGraphic spid="83" grpId="0">
        <p:bldAsOne/>
      </p:bldGraphic>
      <p:bldP spid="84" grpId="0"/>
      <p:bldP spid="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890E6-FD52-944D-B611-D3794C15FB5F}"/>
              </a:ext>
            </a:extLst>
          </p:cNvPr>
          <p:cNvSpPr>
            <a:spLocks noGrp="1"/>
          </p:cNvSpPr>
          <p:nvPr>
            <p:ph type="title"/>
          </p:nvPr>
        </p:nvSpPr>
        <p:spPr/>
        <p:txBody>
          <a:bodyPr/>
          <a:lstStyle/>
          <a:p>
            <a:r>
              <a:rPr lang="en-US" dirty="0"/>
              <a:t>How are Hardware Trojans Inserted?</a:t>
            </a:r>
          </a:p>
        </p:txBody>
      </p:sp>
      <p:sp>
        <p:nvSpPr>
          <p:cNvPr id="3" name="Slide Number Placeholder 2">
            <a:extLst>
              <a:ext uri="{FF2B5EF4-FFF2-40B4-BE49-F238E27FC236}">
                <a16:creationId xmlns:a16="http://schemas.microsoft.com/office/drawing/2014/main" id="{522C6C9F-C90F-6346-B7DD-F6B8995C7438}"/>
              </a:ext>
            </a:extLst>
          </p:cNvPr>
          <p:cNvSpPr>
            <a:spLocks noGrp="1"/>
          </p:cNvSpPr>
          <p:nvPr>
            <p:ph type="sldNum" sz="quarter" idx="12"/>
          </p:nvPr>
        </p:nvSpPr>
        <p:spPr/>
        <p:txBody>
          <a:bodyPr/>
          <a:lstStyle/>
          <a:p>
            <a:fld id="{8F4D8E95-F5EC-E74B-8D28-161092B5979D}" type="slidenum">
              <a:rPr lang="en-US" smtClean="0"/>
              <a:t>11</a:t>
            </a:fld>
            <a:endParaRPr lang="en-US"/>
          </a:p>
        </p:txBody>
      </p:sp>
      <p:sp>
        <p:nvSpPr>
          <p:cNvPr id="12" name="Rounded Rectangle 11">
            <a:extLst>
              <a:ext uri="{FF2B5EF4-FFF2-40B4-BE49-F238E27FC236}">
                <a16:creationId xmlns:a16="http://schemas.microsoft.com/office/drawing/2014/main" id="{3B64C5CA-A47F-5D47-A88B-C7136BAAE216}"/>
              </a:ext>
            </a:extLst>
          </p:cNvPr>
          <p:cNvSpPr/>
          <p:nvPr/>
        </p:nvSpPr>
        <p:spPr>
          <a:xfrm>
            <a:off x="4410967" y="5023835"/>
            <a:ext cx="3351773" cy="1587372"/>
          </a:xfrm>
          <a:prstGeom prst="roundRect">
            <a:avLst>
              <a:gd name="adj" fmla="val 8721"/>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 Trojan/Victim Integration</a:t>
            </a:r>
          </a:p>
          <a:p>
            <a:pPr algn="ctr"/>
            <a:endParaRPr lang="en-US" sz="1400" dirty="0"/>
          </a:p>
          <a:p>
            <a:pPr algn="ctr"/>
            <a:r>
              <a:rPr lang="en-US" sz="1400" dirty="0"/>
              <a:t>Locate unblocked security-critical wire to connect Trojan to/near.</a:t>
            </a:r>
          </a:p>
        </p:txBody>
      </p:sp>
      <p:sp>
        <p:nvSpPr>
          <p:cNvPr id="13" name="Rounded Rectangle 12">
            <a:extLst>
              <a:ext uri="{FF2B5EF4-FFF2-40B4-BE49-F238E27FC236}">
                <a16:creationId xmlns:a16="http://schemas.microsoft.com/office/drawing/2014/main" id="{9836D7BB-88FF-A447-90CF-0D596ED6063B}"/>
              </a:ext>
            </a:extLst>
          </p:cNvPr>
          <p:cNvSpPr/>
          <p:nvPr/>
        </p:nvSpPr>
        <p:spPr>
          <a:xfrm>
            <a:off x="7992881" y="5023835"/>
            <a:ext cx="3351773" cy="1587372"/>
          </a:xfrm>
          <a:prstGeom prst="roundRect">
            <a:avLst>
              <a:gd name="adj" fmla="val 673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 Intra-Trojan Routing</a:t>
            </a:r>
          </a:p>
          <a:p>
            <a:pPr algn="ctr"/>
            <a:endParaRPr lang="en-US" sz="1400" dirty="0"/>
          </a:p>
          <a:p>
            <a:pPr algn="ctr"/>
            <a:r>
              <a:rPr lang="en-US" sz="1400" dirty="0"/>
              <a:t>Route Trojan </a:t>
            </a:r>
            <a:r>
              <a:rPr lang="en-US" sz="1400" i="1" dirty="0"/>
              <a:t>Trigger/Payload </a:t>
            </a:r>
          </a:p>
          <a:p>
            <a:pPr algn="ctr"/>
            <a:r>
              <a:rPr lang="en-US" sz="1400" dirty="0"/>
              <a:t>to integration point.</a:t>
            </a:r>
          </a:p>
        </p:txBody>
      </p:sp>
      <p:graphicFrame>
        <p:nvGraphicFramePr>
          <p:cNvPr id="14" name="Table 13">
            <a:extLst>
              <a:ext uri="{FF2B5EF4-FFF2-40B4-BE49-F238E27FC236}">
                <a16:creationId xmlns:a16="http://schemas.microsoft.com/office/drawing/2014/main" id="{DA3F2836-4079-CA45-9BB6-5AD373F22629}"/>
              </a:ext>
            </a:extLst>
          </p:cNvPr>
          <p:cNvGraphicFramePr>
            <a:graphicFrameLocks noGrp="1"/>
          </p:cNvGraphicFramePr>
          <p:nvPr>
            <p:extLst>
              <p:ext uri="{D42A27DB-BD31-4B8C-83A1-F6EECF244321}">
                <p14:modId xmlns:p14="http://schemas.microsoft.com/office/powerpoint/2010/main" val="2871517720"/>
              </p:ext>
            </p:extLst>
          </p:nvPr>
        </p:nvGraphicFramePr>
        <p:xfrm>
          <a:off x="2032000" y="2279583"/>
          <a:ext cx="8128000" cy="1691640"/>
        </p:xfrm>
        <a:graphic>
          <a:graphicData uri="http://schemas.openxmlformats.org/drawingml/2006/table">
            <a:tbl>
              <a:tblPr firstRow="1" bandRow="1">
                <a:tableStyleId>{5940675A-B579-460E-94D1-54222C63F5DA}</a:tableStyleId>
              </a:tblPr>
              <a:tblGrid>
                <a:gridCol w="1678152">
                  <a:extLst>
                    <a:ext uri="{9D8B030D-6E8A-4147-A177-3AD203B41FA5}">
                      <a16:colId xmlns:a16="http://schemas.microsoft.com/office/drawing/2014/main" val="1378494685"/>
                    </a:ext>
                  </a:extLst>
                </a:gridCol>
                <a:gridCol w="2385848">
                  <a:extLst>
                    <a:ext uri="{9D8B030D-6E8A-4147-A177-3AD203B41FA5}">
                      <a16:colId xmlns:a16="http://schemas.microsoft.com/office/drawing/2014/main" val="2392854613"/>
                    </a:ext>
                  </a:extLst>
                </a:gridCol>
                <a:gridCol w="2032000">
                  <a:extLst>
                    <a:ext uri="{9D8B030D-6E8A-4147-A177-3AD203B41FA5}">
                      <a16:colId xmlns:a16="http://schemas.microsoft.com/office/drawing/2014/main" val="3339090107"/>
                    </a:ext>
                  </a:extLst>
                </a:gridCol>
                <a:gridCol w="2032000">
                  <a:extLst>
                    <a:ext uri="{9D8B030D-6E8A-4147-A177-3AD203B41FA5}">
                      <a16:colId xmlns:a16="http://schemas.microsoft.com/office/drawing/2014/main" val="2326770591"/>
                    </a:ext>
                  </a:extLst>
                </a:gridCol>
              </a:tblGrid>
              <a:tr h="370840">
                <a:tc>
                  <a:txBody>
                    <a:bodyPr/>
                    <a:lstStyle/>
                    <a:p>
                      <a:pPr algn="ctr"/>
                      <a:r>
                        <a:rPr lang="en-US" b="0" dirty="0"/>
                        <a:t>Type</a:t>
                      </a:r>
                    </a:p>
                  </a:txBody>
                  <a:tcPr/>
                </a:tc>
                <a:tc>
                  <a:txBody>
                    <a:bodyPr/>
                    <a:lstStyle/>
                    <a:p>
                      <a:pPr algn="ctr"/>
                      <a:r>
                        <a:rPr lang="en-US" b="0" dirty="0"/>
                        <a:t>Size</a:t>
                      </a:r>
                    </a:p>
                    <a:p>
                      <a:pPr algn="ctr"/>
                      <a:r>
                        <a:rPr lang="en-US" sz="1400" b="0" dirty="0"/>
                        <a:t>(# additional gates/wires)</a:t>
                      </a:r>
                    </a:p>
                  </a:txBody>
                  <a:tcPr/>
                </a:tc>
                <a:tc>
                  <a:txBody>
                    <a:bodyPr/>
                    <a:lstStyle/>
                    <a:p>
                      <a:pPr algn="ctr"/>
                      <a:r>
                        <a:rPr lang="en-US" b="0" dirty="0"/>
                        <a:t>Stealth</a:t>
                      </a:r>
                    </a:p>
                  </a:txBody>
                  <a:tcPr/>
                </a:tc>
                <a:tc>
                  <a:txBody>
                    <a:bodyPr/>
                    <a:lstStyle/>
                    <a:p>
                      <a:pPr algn="ctr"/>
                      <a:r>
                        <a:rPr lang="en-US" b="0" dirty="0"/>
                        <a:t>Controllability</a:t>
                      </a:r>
                    </a:p>
                  </a:txBody>
                  <a:tcPr/>
                </a:tc>
                <a:extLst>
                  <a:ext uri="{0D108BD9-81ED-4DB2-BD59-A6C34878D82A}">
                    <a16:rowId xmlns:a16="http://schemas.microsoft.com/office/drawing/2014/main" val="1491367119"/>
                  </a:ext>
                </a:extLst>
              </a:tr>
              <a:tr h="370840">
                <a:tc>
                  <a:txBody>
                    <a:bodyPr/>
                    <a:lstStyle/>
                    <a:p>
                      <a:r>
                        <a:rPr lang="en-US" dirty="0"/>
                        <a:t>Additive</a:t>
                      </a:r>
                    </a:p>
                  </a:txBody>
                  <a:tcPr/>
                </a:tc>
                <a:tc>
                  <a:txBody>
                    <a:bodyPr/>
                    <a:lstStyle/>
                    <a:p>
                      <a:pPr algn="ctr"/>
                      <a:r>
                        <a:rPr lang="en-US" dirty="0"/>
                        <a:t>&gt; 0</a:t>
                      </a:r>
                    </a:p>
                  </a:txBody>
                  <a:tcPr/>
                </a:tc>
                <a:tc>
                  <a:txBody>
                    <a:bodyPr/>
                    <a:lstStyle/>
                    <a:p>
                      <a:pPr algn="ctr"/>
                      <a:r>
                        <a:rPr lang="en-US" dirty="0">
                          <a:solidFill>
                            <a:schemeClr val="bg1"/>
                          </a:solidFill>
                        </a:rPr>
                        <a:t>High</a:t>
                      </a:r>
                    </a:p>
                  </a:txBody>
                  <a:tcPr>
                    <a:solidFill>
                      <a:srgbClr val="C00000"/>
                    </a:solidFill>
                  </a:tcPr>
                </a:tc>
                <a:tc>
                  <a:txBody>
                    <a:bodyPr/>
                    <a:lstStyle/>
                    <a:p>
                      <a:pPr algn="ctr"/>
                      <a:r>
                        <a:rPr lang="en-US" dirty="0">
                          <a:solidFill>
                            <a:schemeClr val="bg1"/>
                          </a:solidFill>
                        </a:rPr>
                        <a:t>High</a:t>
                      </a:r>
                    </a:p>
                  </a:txBody>
                  <a:tcPr>
                    <a:solidFill>
                      <a:srgbClr val="C00000"/>
                    </a:solidFill>
                  </a:tcPr>
                </a:tc>
                <a:extLst>
                  <a:ext uri="{0D108BD9-81ED-4DB2-BD59-A6C34878D82A}">
                    <a16:rowId xmlns:a16="http://schemas.microsoft.com/office/drawing/2014/main" val="1401386968"/>
                  </a:ext>
                </a:extLst>
              </a:tr>
              <a:tr h="370840">
                <a:tc>
                  <a:txBody>
                    <a:bodyPr/>
                    <a:lstStyle/>
                    <a:p>
                      <a:r>
                        <a:rPr lang="en-US" dirty="0"/>
                        <a:t>Substitution</a:t>
                      </a:r>
                    </a:p>
                  </a:txBody>
                  <a:tcPr/>
                </a:tc>
                <a:tc>
                  <a:txBody>
                    <a:bodyPr/>
                    <a:lstStyle/>
                    <a:p>
                      <a:pPr algn="ctr"/>
                      <a:r>
                        <a:rPr lang="en-US" dirty="0"/>
                        <a:t>0</a:t>
                      </a:r>
                    </a:p>
                  </a:txBody>
                  <a:tcPr/>
                </a:tc>
                <a:tc>
                  <a:txBody>
                    <a:bodyPr/>
                    <a:lstStyle/>
                    <a:p>
                      <a:pPr algn="ctr"/>
                      <a:r>
                        <a:rPr lang="en-US" dirty="0">
                          <a:solidFill>
                            <a:schemeClr val="bg1"/>
                          </a:solidFill>
                        </a:rPr>
                        <a:t>Medium</a:t>
                      </a:r>
                    </a:p>
                  </a:txBody>
                  <a:tcPr>
                    <a:solidFill>
                      <a:schemeClr val="accent4"/>
                    </a:solidFill>
                  </a:tcPr>
                </a:tc>
                <a:tc>
                  <a:txBody>
                    <a:bodyPr/>
                    <a:lstStyle/>
                    <a:p>
                      <a:pPr algn="ctr"/>
                      <a:r>
                        <a:rPr lang="en-US" dirty="0">
                          <a:solidFill>
                            <a:schemeClr val="bg1"/>
                          </a:solidFill>
                        </a:rPr>
                        <a:t>Low</a:t>
                      </a:r>
                    </a:p>
                  </a:txBody>
                  <a:tcPr>
                    <a:solidFill>
                      <a:srgbClr val="00B050"/>
                    </a:solidFill>
                  </a:tcPr>
                </a:tc>
                <a:extLst>
                  <a:ext uri="{0D108BD9-81ED-4DB2-BD59-A6C34878D82A}">
                    <a16:rowId xmlns:a16="http://schemas.microsoft.com/office/drawing/2014/main" val="2189274056"/>
                  </a:ext>
                </a:extLst>
              </a:tr>
              <a:tr h="370840">
                <a:tc>
                  <a:txBody>
                    <a:bodyPr/>
                    <a:lstStyle/>
                    <a:p>
                      <a:r>
                        <a:rPr lang="en-US" dirty="0"/>
                        <a:t>Subtractive</a:t>
                      </a:r>
                    </a:p>
                  </a:txBody>
                  <a:tcPr/>
                </a:tc>
                <a:tc>
                  <a:txBody>
                    <a:bodyPr/>
                    <a:lstStyle/>
                    <a:p>
                      <a:pPr algn="ctr"/>
                      <a:r>
                        <a:rPr lang="en-US" dirty="0"/>
                        <a:t>&lt; 0</a:t>
                      </a:r>
                    </a:p>
                  </a:txBody>
                  <a:tcPr/>
                </a:tc>
                <a:tc>
                  <a:txBody>
                    <a:bodyPr/>
                    <a:lstStyle/>
                    <a:p>
                      <a:pPr algn="ctr"/>
                      <a:r>
                        <a:rPr lang="en-US" dirty="0">
                          <a:solidFill>
                            <a:schemeClr val="bg1"/>
                          </a:solidFill>
                        </a:rPr>
                        <a:t>Medium</a:t>
                      </a:r>
                    </a:p>
                  </a:txBody>
                  <a:tcPr>
                    <a:solidFill>
                      <a:schemeClr val="accent4"/>
                    </a:solidFill>
                  </a:tcPr>
                </a:tc>
                <a:tc>
                  <a:txBody>
                    <a:bodyPr/>
                    <a:lstStyle/>
                    <a:p>
                      <a:pPr algn="ctr"/>
                      <a:r>
                        <a:rPr lang="en-US" dirty="0">
                          <a:solidFill>
                            <a:schemeClr val="bg1"/>
                          </a:solidFill>
                        </a:rPr>
                        <a:t>Low</a:t>
                      </a:r>
                    </a:p>
                  </a:txBody>
                  <a:tcPr>
                    <a:solidFill>
                      <a:srgbClr val="00B050"/>
                    </a:solidFill>
                  </a:tcPr>
                </a:tc>
                <a:extLst>
                  <a:ext uri="{0D108BD9-81ED-4DB2-BD59-A6C34878D82A}">
                    <a16:rowId xmlns:a16="http://schemas.microsoft.com/office/drawing/2014/main" val="1500086404"/>
                  </a:ext>
                </a:extLst>
              </a:tr>
            </a:tbl>
          </a:graphicData>
        </a:graphic>
      </p:graphicFrame>
      <p:sp>
        <p:nvSpPr>
          <p:cNvPr id="15" name="Rounded Rectangle 14">
            <a:extLst>
              <a:ext uri="{FF2B5EF4-FFF2-40B4-BE49-F238E27FC236}">
                <a16:creationId xmlns:a16="http://schemas.microsoft.com/office/drawing/2014/main" id="{E62F59B1-3D1A-A347-885F-13470C87F388}"/>
              </a:ext>
            </a:extLst>
          </p:cNvPr>
          <p:cNvSpPr/>
          <p:nvPr/>
        </p:nvSpPr>
        <p:spPr>
          <a:xfrm>
            <a:off x="829054" y="5023835"/>
            <a:ext cx="3351772" cy="1587372"/>
          </a:xfrm>
          <a:prstGeom prst="roundRect">
            <a:avLst>
              <a:gd name="adj" fmla="val 6073"/>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Trojan Placement</a:t>
            </a:r>
          </a:p>
          <a:p>
            <a:pPr algn="ctr"/>
            <a:endParaRPr lang="en-US" sz="1400" dirty="0"/>
          </a:p>
          <a:p>
            <a:pPr algn="ctr"/>
            <a:endParaRPr lang="en-US" sz="1400" dirty="0"/>
          </a:p>
          <a:p>
            <a:pPr algn="ctr"/>
            <a:r>
              <a:rPr lang="en-US" sz="1400" dirty="0"/>
              <a:t>Locate empty placement sites on the device layer for Trojan components.</a:t>
            </a:r>
          </a:p>
        </p:txBody>
      </p:sp>
      <p:sp>
        <p:nvSpPr>
          <p:cNvPr id="16" name="Rectangle 15">
            <a:extLst>
              <a:ext uri="{FF2B5EF4-FFF2-40B4-BE49-F238E27FC236}">
                <a16:creationId xmlns:a16="http://schemas.microsoft.com/office/drawing/2014/main" id="{3D36B3B8-5079-3845-9374-0A8B74C32136}"/>
              </a:ext>
            </a:extLst>
          </p:cNvPr>
          <p:cNvSpPr/>
          <p:nvPr/>
        </p:nvSpPr>
        <p:spPr>
          <a:xfrm>
            <a:off x="2032000" y="3236888"/>
            <a:ext cx="8128000" cy="734335"/>
          </a:xfrm>
          <a:prstGeom prst="rect">
            <a:avLst/>
          </a:prstGeom>
          <a:solidFill>
            <a:schemeClr val="bg1">
              <a:lumMod val="75000"/>
              <a:lumOff val="25000"/>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7F659F5-5FE3-FB4B-A0D1-C21BA2D37B74}"/>
              </a:ext>
            </a:extLst>
          </p:cNvPr>
          <p:cNvSpPr/>
          <p:nvPr/>
        </p:nvSpPr>
        <p:spPr>
          <a:xfrm>
            <a:off x="829056" y="4525431"/>
            <a:ext cx="3351772" cy="3922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Trigger-Space</a:t>
            </a:r>
            <a:endParaRPr lang="en-US" sz="1400" dirty="0">
              <a:solidFill>
                <a:schemeClr val="accent1"/>
              </a:solidFill>
            </a:endParaRPr>
          </a:p>
        </p:txBody>
      </p:sp>
      <p:sp>
        <p:nvSpPr>
          <p:cNvPr id="18" name="Rounded Rectangle 17">
            <a:extLst>
              <a:ext uri="{FF2B5EF4-FFF2-40B4-BE49-F238E27FC236}">
                <a16:creationId xmlns:a16="http://schemas.microsoft.com/office/drawing/2014/main" id="{3B198905-3776-1746-A263-3EE71CE2FF36}"/>
              </a:ext>
            </a:extLst>
          </p:cNvPr>
          <p:cNvSpPr/>
          <p:nvPr/>
        </p:nvSpPr>
        <p:spPr>
          <a:xfrm>
            <a:off x="4410969" y="4525431"/>
            <a:ext cx="3351772" cy="3922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Net Blockage</a:t>
            </a:r>
            <a:endParaRPr lang="en-US" sz="1400" dirty="0">
              <a:solidFill>
                <a:schemeClr val="accent1"/>
              </a:solidFill>
            </a:endParaRPr>
          </a:p>
        </p:txBody>
      </p:sp>
      <p:sp>
        <p:nvSpPr>
          <p:cNvPr id="19" name="Rounded Rectangle 18">
            <a:extLst>
              <a:ext uri="{FF2B5EF4-FFF2-40B4-BE49-F238E27FC236}">
                <a16:creationId xmlns:a16="http://schemas.microsoft.com/office/drawing/2014/main" id="{3DC78960-1CEB-4543-B1FB-FB4A57117AA4}"/>
              </a:ext>
            </a:extLst>
          </p:cNvPr>
          <p:cNvSpPr/>
          <p:nvPr/>
        </p:nvSpPr>
        <p:spPr>
          <a:xfrm>
            <a:off x="7992882" y="4525431"/>
            <a:ext cx="3351772" cy="4049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Route Distance</a:t>
            </a:r>
            <a:endParaRPr lang="en-US" sz="1400" dirty="0">
              <a:solidFill>
                <a:schemeClr val="accent1"/>
              </a:solidFill>
            </a:endParaRPr>
          </a:p>
        </p:txBody>
      </p:sp>
      <p:grpSp>
        <p:nvGrpSpPr>
          <p:cNvPr id="21" name="Group 20">
            <a:extLst>
              <a:ext uri="{FF2B5EF4-FFF2-40B4-BE49-F238E27FC236}">
                <a16:creationId xmlns:a16="http://schemas.microsoft.com/office/drawing/2014/main" id="{236BB9AE-7C48-5E47-8DDD-565D8677D46A}"/>
              </a:ext>
            </a:extLst>
          </p:cNvPr>
          <p:cNvGrpSpPr/>
          <p:nvPr/>
        </p:nvGrpSpPr>
        <p:grpSpPr>
          <a:xfrm>
            <a:off x="2329422" y="1755513"/>
            <a:ext cx="2081545" cy="2639615"/>
            <a:chOff x="2351377" y="3791664"/>
            <a:chExt cx="2081545" cy="2639615"/>
          </a:xfrm>
        </p:grpSpPr>
        <p:sp>
          <p:nvSpPr>
            <p:cNvPr id="22" name="Rectangle 21">
              <a:extLst>
                <a:ext uri="{FF2B5EF4-FFF2-40B4-BE49-F238E27FC236}">
                  <a16:creationId xmlns:a16="http://schemas.microsoft.com/office/drawing/2014/main" id="{42B401B4-1DF2-3642-9B21-E90A995A238F}"/>
                </a:ext>
              </a:extLst>
            </p:cNvPr>
            <p:cNvSpPr/>
            <p:nvPr/>
          </p:nvSpPr>
          <p:spPr>
            <a:xfrm>
              <a:off x="2351377" y="4602479"/>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3964779-8F95-3043-A873-1C1AA066BF71}"/>
                </a:ext>
              </a:extLst>
            </p:cNvPr>
            <p:cNvSpPr/>
            <p:nvPr/>
          </p:nvSpPr>
          <p:spPr>
            <a:xfrm>
              <a:off x="2351377" y="4406087"/>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matte">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771A24-CCA3-5E4F-8E30-B0B5A7EA5845}"/>
                </a:ext>
              </a:extLst>
            </p:cNvPr>
            <p:cNvSpPr/>
            <p:nvPr/>
          </p:nvSpPr>
          <p:spPr>
            <a:xfrm>
              <a:off x="2351377" y="4218957"/>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BFFB16-664C-6A49-A0A6-280CB4B30110}"/>
                </a:ext>
              </a:extLst>
            </p:cNvPr>
            <p:cNvSpPr/>
            <p:nvPr/>
          </p:nvSpPr>
          <p:spPr>
            <a:xfrm>
              <a:off x="2351377" y="4007075"/>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matte">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270EA2-2162-C144-AEE7-7EFC10D41330}"/>
                </a:ext>
              </a:extLst>
            </p:cNvPr>
            <p:cNvSpPr/>
            <p:nvPr/>
          </p:nvSpPr>
          <p:spPr>
            <a:xfrm>
              <a:off x="2351377" y="3791664"/>
              <a:ext cx="1828800" cy="1828800"/>
            </a:xfrm>
            <a:prstGeom prst="rect">
              <a:avLst/>
            </a:prstGeom>
            <a:solidFill>
              <a:schemeClr val="tx1"/>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h="146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3891E14-B97B-794E-8691-2953C5D8B43D}"/>
                </a:ext>
              </a:extLst>
            </p:cNvPr>
            <p:cNvSpPr txBox="1"/>
            <p:nvPr/>
          </p:nvSpPr>
          <p:spPr>
            <a:xfrm rot="20203725">
              <a:off x="3329735" y="5884992"/>
              <a:ext cx="1103187" cy="307777"/>
            </a:xfrm>
            <a:prstGeom prst="rect">
              <a:avLst/>
            </a:prstGeom>
            <a:noFill/>
          </p:spPr>
          <p:txBody>
            <a:bodyPr wrap="none" rtlCol="0">
              <a:spAutoFit/>
            </a:bodyPr>
            <a:lstStyle/>
            <a:p>
              <a:r>
                <a:rPr lang="en-US" sz="1400" dirty="0">
                  <a:solidFill>
                    <a:schemeClr val="bg1"/>
                  </a:solidFill>
                </a:rPr>
                <a:t>Device Layer</a:t>
              </a:r>
            </a:p>
          </p:txBody>
        </p:sp>
        <p:sp>
          <p:nvSpPr>
            <p:cNvPr id="28" name="TextBox 27">
              <a:extLst>
                <a:ext uri="{FF2B5EF4-FFF2-40B4-BE49-F238E27FC236}">
                  <a16:creationId xmlns:a16="http://schemas.microsoft.com/office/drawing/2014/main" id="{3403EE02-CF06-2849-BED3-F405D87F6932}"/>
                </a:ext>
              </a:extLst>
            </p:cNvPr>
            <p:cNvSpPr txBox="1"/>
            <p:nvPr/>
          </p:nvSpPr>
          <p:spPr>
            <a:xfrm rot="20203725">
              <a:off x="3388674" y="5705773"/>
              <a:ext cx="873957" cy="307777"/>
            </a:xfrm>
            <a:prstGeom prst="rect">
              <a:avLst/>
            </a:prstGeom>
            <a:noFill/>
          </p:spPr>
          <p:txBody>
            <a:bodyPr wrap="none" rtlCol="0">
              <a:spAutoFit/>
            </a:bodyPr>
            <a:lstStyle/>
            <a:p>
              <a:r>
                <a:rPr lang="en-US" sz="1400" dirty="0">
                  <a:solidFill>
                    <a:schemeClr val="bg2"/>
                  </a:solidFill>
                </a:rPr>
                <a:t>Dielectric</a:t>
              </a:r>
            </a:p>
          </p:txBody>
        </p:sp>
        <p:sp>
          <p:nvSpPr>
            <p:cNvPr id="29" name="TextBox 28">
              <a:extLst>
                <a:ext uri="{FF2B5EF4-FFF2-40B4-BE49-F238E27FC236}">
                  <a16:creationId xmlns:a16="http://schemas.microsoft.com/office/drawing/2014/main" id="{A0FA7753-C0DE-7145-B3A3-3A24FC22F279}"/>
                </a:ext>
              </a:extLst>
            </p:cNvPr>
            <p:cNvSpPr txBox="1"/>
            <p:nvPr/>
          </p:nvSpPr>
          <p:spPr>
            <a:xfrm rot="20203725">
              <a:off x="3330585" y="5348015"/>
              <a:ext cx="873957" cy="307777"/>
            </a:xfrm>
            <a:prstGeom prst="rect">
              <a:avLst/>
            </a:prstGeom>
            <a:noFill/>
          </p:spPr>
          <p:txBody>
            <a:bodyPr wrap="none" rtlCol="0">
              <a:spAutoFit/>
            </a:bodyPr>
            <a:lstStyle/>
            <a:p>
              <a:r>
                <a:rPr lang="en-US" sz="1400" dirty="0">
                  <a:solidFill>
                    <a:schemeClr val="bg2"/>
                  </a:solidFill>
                </a:rPr>
                <a:t>Dielectric</a:t>
              </a:r>
            </a:p>
          </p:txBody>
        </p:sp>
        <p:sp>
          <p:nvSpPr>
            <p:cNvPr id="30" name="TextBox 29">
              <a:extLst>
                <a:ext uri="{FF2B5EF4-FFF2-40B4-BE49-F238E27FC236}">
                  <a16:creationId xmlns:a16="http://schemas.microsoft.com/office/drawing/2014/main" id="{65674DEB-D1BB-6D40-A5BF-26CDBE6B886D}"/>
                </a:ext>
              </a:extLst>
            </p:cNvPr>
            <p:cNvSpPr txBox="1"/>
            <p:nvPr/>
          </p:nvSpPr>
          <p:spPr>
            <a:xfrm rot="20203725">
              <a:off x="3201713" y="5143546"/>
              <a:ext cx="1044838" cy="307777"/>
            </a:xfrm>
            <a:prstGeom prst="rect">
              <a:avLst/>
            </a:prstGeom>
            <a:noFill/>
          </p:spPr>
          <p:txBody>
            <a:bodyPr wrap="none" rtlCol="0">
              <a:spAutoFit/>
            </a:bodyPr>
            <a:lstStyle/>
            <a:p>
              <a:r>
                <a:rPr lang="en-US" sz="1400" dirty="0">
                  <a:solidFill>
                    <a:schemeClr val="bg1"/>
                  </a:solidFill>
                </a:rPr>
                <a:t>Metal Layer</a:t>
              </a:r>
            </a:p>
          </p:txBody>
        </p:sp>
        <p:sp>
          <p:nvSpPr>
            <p:cNvPr id="31" name="TextBox 30">
              <a:extLst>
                <a:ext uri="{FF2B5EF4-FFF2-40B4-BE49-F238E27FC236}">
                  <a16:creationId xmlns:a16="http://schemas.microsoft.com/office/drawing/2014/main" id="{EF8A7D8F-2B5A-9848-9637-185460723877}"/>
                </a:ext>
              </a:extLst>
            </p:cNvPr>
            <p:cNvSpPr txBox="1"/>
            <p:nvPr/>
          </p:nvSpPr>
          <p:spPr>
            <a:xfrm rot="20203725">
              <a:off x="3332109" y="5514368"/>
              <a:ext cx="1044838" cy="307777"/>
            </a:xfrm>
            <a:prstGeom prst="rect">
              <a:avLst/>
            </a:prstGeom>
            <a:noFill/>
          </p:spPr>
          <p:txBody>
            <a:bodyPr wrap="none" rtlCol="0">
              <a:spAutoFit/>
            </a:bodyPr>
            <a:lstStyle/>
            <a:p>
              <a:r>
                <a:rPr lang="en-US" sz="1400" dirty="0">
                  <a:solidFill>
                    <a:schemeClr val="bg1"/>
                  </a:solidFill>
                </a:rPr>
                <a:t>Metal Layer</a:t>
              </a:r>
            </a:p>
          </p:txBody>
        </p:sp>
      </p:grpSp>
      <p:graphicFrame>
        <p:nvGraphicFramePr>
          <p:cNvPr id="32" name="Diagram 31">
            <a:extLst>
              <a:ext uri="{FF2B5EF4-FFF2-40B4-BE49-F238E27FC236}">
                <a16:creationId xmlns:a16="http://schemas.microsoft.com/office/drawing/2014/main" id="{C616503B-ED39-A64C-8AFB-FDCC06B6A1DB}"/>
              </a:ext>
            </a:extLst>
          </p:cNvPr>
          <p:cNvGraphicFramePr/>
          <p:nvPr>
            <p:extLst>
              <p:ext uri="{D42A27DB-BD31-4B8C-83A1-F6EECF244321}">
                <p14:modId xmlns:p14="http://schemas.microsoft.com/office/powerpoint/2010/main" val="848173773"/>
              </p:ext>
            </p:extLst>
          </p:nvPr>
        </p:nvGraphicFramePr>
        <p:xfrm>
          <a:off x="4312993" y="3608695"/>
          <a:ext cx="2033861" cy="93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3" name="Table 32">
            <a:extLst>
              <a:ext uri="{FF2B5EF4-FFF2-40B4-BE49-F238E27FC236}">
                <a16:creationId xmlns:a16="http://schemas.microsoft.com/office/drawing/2014/main" id="{4F19A527-1EFE-3346-9184-3800498D2DF6}"/>
              </a:ext>
            </a:extLst>
          </p:cNvPr>
          <p:cNvGraphicFramePr>
            <a:graphicFrameLocks noGrp="1"/>
          </p:cNvGraphicFramePr>
          <p:nvPr>
            <p:extLst>
              <p:ext uri="{D42A27DB-BD31-4B8C-83A1-F6EECF244321}">
                <p14:modId xmlns:p14="http://schemas.microsoft.com/office/powerpoint/2010/main" val="1167573380"/>
              </p:ext>
            </p:extLst>
          </p:nvPr>
        </p:nvGraphicFramePr>
        <p:xfrm>
          <a:off x="6408920" y="2078648"/>
          <a:ext cx="2707640" cy="23164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3"/>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4"/>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5"/>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7"/>
                  </a:ext>
                </a:extLst>
              </a:tr>
              <a:tr h="0">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8"/>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9"/>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0"/>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1"/>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2"/>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3"/>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4"/>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5"/>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7"/>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8"/>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9"/>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20"/>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chemeClr val="tx1"/>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21"/>
                  </a:ext>
                </a:extLst>
              </a:tr>
            </a:tbl>
          </a:graphicData>
        </a:graphic>
      </p:graphicFrame>
      <p:sp>
        <p:nvSpPr>
          <p:cNvPr id="34" name="Rectangle 33">
            <a:extLst>
              <a:ext uri="{FF2B5EF4-FFF2-40B4-BE49-F238E27FC236}">
                <a16:creationId xmlns:a16="http://schemas.microsoft.com/office/drawing/2014/main" id="{8E034518-F706-7E41-9F78-30A98E972A12}"/>
              </a:ext>
            </a:extLst>
          </p:cNvPr>
          <p:cNvSpPr/>
          <p:nvPr/>
        </p:nvSpPr>
        <p:spPr>
          <a:xfrm>
            <a:off x="7007239" y="2411758"/>
            <a:ext cx="786581" cy="7865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ECA7AD31-F419-D049-8DD4-57DA51D78092}"/>
              </a:ext>
            </a:extLst>
          </p:cNvPr>
          <p:cNvCxnSpPr>
            <a:cxnSpLocks/>
          </p:cNvCxnSpPr>
          <p:nvPr/>
        </p:nvCxnSpPr>
        <p:spPr>
          <a:xfrm>
            <a:off x="7019939" y="2490416"/>
            <a:ext cx="0" cy="90855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022E5C7-C292-C943-BA67-1CBB3077F738}"/>
              </a:ext>
            </a:extLst>
          </p:cNvPr>
          <p:cNvGrpSpPr/>
          <p:nvPr/>
        </p:nvGrpSpPr>
        <p:grpSpPr>
          <a:xfrm>
            <a:off x="6821214" y="3422650"/>
            <a:ext cx="409903" cy="357115"/>
            <a:chOff x="6821214" y="3422650"/>
            <a:chExt cx="409903" cy="357115"/>
          </a:xfrm>
        </p:grpSpPr>
        <p:sp>
          <p:nvSpPr>
            <p:cNvPr id="4" name="Rectangle 3">
              <a:extLst>
                <a:ext uri="{FF2B5EF4-FFF2-40B4-BE49-F238E27FC236}">
                  <a16:creationId xmlns:a16="http://schemas.microsoft.com/office/drawing/2014/main" id="{EF40D286-6386-9844-9B22-FDF2884BEDBD}"/>
                </a:ext>
              </a:extLst>
            </p:cNvPr>
            <p:cNvSpPr/>
            <p:nvPr/>
          </p:nvSpPr>
          <p:spPr>
            <a:xfrm>
              <a:off x="6821214" y="3422650"/>
              <a:ext cx="409903" cy="357115"/>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1EB34CB-0463-7042-A48E-ABBE438A68BD}"/>
                </a:ext>
              </a:extLst>
            </p:cNvPr>
            <p:cNvCxnSpPr>
              <a:cxnSpLocks/>
              <a:stCxn id="4" idx="0"/>
              <a:endCxn id="4" idx="2"/>
            </p:cNvCxnSpPr>
            <p:nvPr/>
          </p:nvCxnSpPr>
          <p:spPr>
            <a:xfrm>
              <a:off x="7026166" y="3422650"/>
              <a:ext cx="0" cy="3571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29B276-7F63-844B-ADFF-D04C19A55098}"/>
                </a:ext>
              </a:extLst>
            </p:cNvPr>
            <p:cNvCxnSpPr>
              <a:cxnSpLocks/>
            </p:cNvCxnSpPr>
            <p:nvPr/>
          </p:nvCxnSpPr>
          <p:spPr>
            <a:xfrm>
              <a:off x="6821214" y="3541326"/>
              <a:ext cx="4099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204AA60-931A-3145-A069-F15B06022CAF}"/>
                </a:ext>
              </a:extLst>
            </p:cNvPr>
            <p:cNvCxnSpPr>
              <a:cxnSpLocks/>
            </p:cNvCxnSpPr>
            <p:nvPr/>
          </p:nvCxnSpPr>
          <p:spPr>
            <a:xfrm>
              <a:off x="6821214" y="3661533"/>
              <a:ext cx="4099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48" name="Diagram 47">
            <a:extLst>
              <a:ext uri="{FF2B5EF4-FFF2-40B4-BE49-F238E27FC236}">
                <a16:creationId xmlns:a16="http://schemas.microsoft.com/office/drawing/2014/main" id="{4D46D5A1-2E9F-0F44-851C-C9DA1EDFB757}"/>
              </a:ext>
            </a:extLst>
          </p:cNvPr>
          <p:cNvGraphicFramePr/>
          <p:nvPr>
            <p:extLst>
              <p:ext uri="{D42A27DB-BD31-4B8C-83A1-F6EECF244321}">
                <p14:modId xmlns:p14="http://schemas.microsoft.com/office/powerpoint/2010/main" val="3379993163"/>
              </p:ext>
            </p:extLst>
          </p:nvPr>
        </p:nvGraphicFramePr>
        <p:xfrm>
          <a:off x="4358075" y="2311870"/>
          <a:ext cx="2649164" cy="6864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885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par>
                                <p:cTn id="12" presetID="1" presetClass="exit" presetSubtype="0" fill="hold" grpId="1" nodeType="withEffect">
                                  <p:stCondLst>
                                    <p:cond delay="0"/>
                                  </p:stCondLst>
                                  <p:childTnLst>
                                    <p:set>
                                      <p:cBhvr>
                                        <p:cTn id="13" dur="1" fill="hold">
                                          <p:stCondLst>
                                            <p:cond delay="0"/>
                                          </p:stCondLst>
                                        </p:cTn>
                                        <p:tgtEl>
                                          <p:spTgt spid="16"/>
                                        </p:tgtEl>
                                        <p:attrNameLst>
                                          <p:attrName>style.visibility</p:attrName>
                                        </p:attrNameLst>
                                      </p:cBhvr>
                                      <p:to>
                                        <p:strVal val="hidden"/>
                                      </p:to>
                                    </p:se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dissolv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ssolv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dissolv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dissolv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6" grpId="1" animBg="1"/>
      <p:bldP spid="17" grpId="0" animBg="1"/>
      <p:bldP spid="18" grpId="0" animBg="1"/>
      <p:bldP spid="19" grpId="0" animBg="1"/>
      <p:bldGraphic spid="32" grpId="0">
        <p:bldAsOne/>
      </p:bldGraphic>
      <p:bldP spid="34" grpId="0" animBg="1"/>
      <p:bldGraphic spid="4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6B15-B24F-4449-8311-48EB1BEA6047}"/>
              </a:ext>
            </a:extLst>
          </p:cNvPr>
          <p:cNvSpPr>
            <a:spLocks noGrp="1"/>
          </p:cNvSpPr>
          <p:nvPr>
            <p:ph type="title"/>
          </p:nvPr>
        </p:nvSpPr>
        <p:spPr/>
        <p:txBody>
          <a:bodyPr/>
          <a:lstStyle/>
          <a:p>
            <a:r>
              <a:rPr lang="en-US" dirty="0"/>
              <a:t>ICAS: Integrated Circuit Attack Surface</a:t>
            </a:r>
          </a:p>
        </p:txBody>
      </p:sp>
      <p:sp>
        <p:nvSpPr>
          <p:cNvPr id="3" name="Content Placeholder 2">
            <a:extLst>
              <a:ext uri="{FF2B5EF4-FFF2-40B4-BE49-F238E27FC236}">
                <a16:creationId xmlns:a16="http://schemas.microsoft.com/office/drawing/2014/main" id="{B0EB5707-3529-7F4F-8F70-EE8A75C88DF6}"/>
              </a:ext>
            </a:extLst>
          </p:cNvPr>
          <p:cNvSpPr>
            <a:spLocks noGrp="1"/>
          </p:cNvSpPr>
          <p:nvPr>
            <p:ph idx="1"/>
          </p:nvPr>
        </p:nvSpPr>
        <p:spPr>
          <a:xfrm>
            <a:off x="680322" y="2336873"/>
            <a:ext cx="6045332" cy="3599316"/>
          </a:xfrm>
        </p:spPr>
        <p:txBody>
          <a:bodyPr>
            <a:normAutofit/>
          </a:bodyPr>
          <a:lstStyle/>
          <a:p>
            <a:r>
              <a:rPr lang="en-US" i="1" dirty="0"/>
              <a:t>ICAS estimates the susceptibility of an IC layout to Additive Trojan insertion</a:t>
            </a:r>
          </a:p>
          <a:p>
            <a:pPr lvl="1"/>
            <a:r>
              <a:rPr lang="en-US" i="1" dirty="0"/>
              <a:t>Nemo – </a:t>
            </a:r>
            <a:r>
              <a:rPr lang="en-US" dirty="0"/>
              <a:t>helps identify nets that influence security-critical nets</a:t>
            </a:r>
          </a:p>
          <a:p>
            <a:pPr lvl="1"/>
            <a:r>
              <a:rPr lang="en-US" i="1" dirty="0"/>
              <a:t>GDS2-Score</a:t>
            </a:r>
            <a:r>
              <a:rPr lang="en-US" dirty="0"/>
              <a:t> – computes metrics</a:t>
            </a:r>
          </a:p>
          <a:p>
            <a:pPr lvl="2"/>
            <a:r>
              <a:rPr lang="en-US" dirty="0"/>
              <a:t>Trigger-Space </a:t>
            </a:r>
            <a:r>
              <a:rPr lang="en-US" dirty="0">
                <a:sym typeface="Wingdings" pitchFamily="2" charset="2"/>
              </a:rPr>
              <a:t> Trojan Placement</a:t>
            </a:r>
            <a:endParaRPr lang="en-US" dirty="0"/>
          </a:p>
          <a:p>
            <a:pPr lvl="2"/>
            <a:r>
              <a:rPr lang="en-US" dirty="0"/>
              <a:t>Net-Blockage </a:t>
            </a:r>
            <a:r>
              <a:rPr lang="en-US" dirty="0">
                <a:sym typeface="Wingdings" pitchFamily="2" charset="2"/>
              </a:rPr>
              <a:t> Victim/Trojan Integration</a:t>
            </a:r>
            <a:endParaRPr lang="en-US" dirty="0"/>
          </a:p>
          <a:p>
            <a:pPr lvl="2"/>
            <a:r>
              <a:rPr lang="en-US" dirty="0"/>
              <a:t>Route-Distance </a:t>
            </a:r>
            <a:r>
              <a:rPr lang="en-US" dirty="0">
                <a:sym typeface="Wingdings" pitchFamily="2" charset="2"/>
              </a:rPr>
              <a:t> Intra-Trojan Routing</a:t>
            </a:r>
            <a:endParaRPr lang="en-US" dirty="0"/>
          </a:p>
          <a:p>
            <a:endParaRPr lang="en-US" dirty="0"/>
          </a:p>
        </p:txBody>
      </p:sp>
      <p:sp>
        <p:nvSpPr>
          <p:cNvPr id="4" name="Slide Number Placeholder 3">
            <a:extLst>
              <a:ext uri="{FF2B5EF4-FFF2-40B4-BE49-F238E27FC236}">
                <a16:creationId xmlns:a16="http://schemas.microsoft.com/office/drawing/2014/main" id="{E077A7B9-A4C2-ED41-A2CC-C0C50F19CBE2}"/>
              </a:ext>
            </a:extLst>
          </p:cNvPr>
          <p:cNvSpPr>
            <a:spLocks noGrp="1"/>
          </p:cNvSpPr>
          <p:nvPr>
            <p:ph type="sldNum" sz="quarter" idx="12"/>
          </p:nvPr>
        </p:nvSpPr>
        <p:spPr/>
        <p:txBody>
          <a:bodyPr/>
          <a:lstStyle/>
          <a:p>
            <a:fld id="{8F4D8E95-F5EC-E74B-8D28-161092B5979D}" type="slidenum">
              <a:rPr lang="en-US" smtClean="0"/>
              <a:t>12</a:t>
            </a:fld>
            <a:endParaRPr lang="en-US"/>
          </a:p>
        </p:txBody>
      </p:sp>
      <p:grpSp>
        <p:nvGrpSpPr>
          <p:cNvPr id="40" name="Group 39">
            <a:extLst>
              <a:ext uri="{FF2B5EF4-FFF2-40B4-BE49-F238E27FC236}">
                <a16:creationId xmlns:a16="http://schemas.microsoft.com/office/drawing/2014/main" id="{70477CE0-A469-5A4E-B3B2-FFBFD45E0E45}"/>
              </a:ext>
            </a:extLst>
          </p:cNvPr>
          <p:cNvGrpSpPr/>
          <p:nvPr/>
        </p:nvGrpSpPr>
        <p:grpSpPr>
          <a:xfrm>
            <a:off x="9856092" y="2124458"/>
            <a:ext cx="1721516" cy="4351338"/>
            <a:chOff x="7044553" y="0"/>
            <a:chExt cx="1721516" cy="4351338"/>
          </a:xfrm>
        </p:grpSpPr>
        <p:sp>
          <p:nvSpPr>
            <p:cNvPr id="41" name="Rounded Rectangle 40">
              <a:extLst>
                <a:ext uri="{FF2B5EF4-FFF2-40B4-BE49-F238E27FC236}">
                  <a16:creationId xmlns:a16="http://schemas.microsoft.com/office/drawing/2014/main" id="{94F1C1C3-D21E-944C-B78C-65F4035F2587}"/>
                </a:ext>
              </a:extLst>
            </p:cNvPr>
            <p:cNvSpPr/>
            <p:nvPr/>
          </p:nvSpPr>
          <p:spPr>
            <a:xfrm>
              <a:off x="7044553" y="0"/>
              <a:ext cx="1709811" cy="4351338"/>
            </a:xfrm>
            <a:prstGeom prst="roundRect">
              <a:avLst>
                <a:gd name="adj" fmla="val 10000"/>
              </a:avLst>
            </a:pr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16">
              <a:extLst>
                <a:ext uri="{FF2B5EF4-FFF2-40B4-BE49-F238E27FC236}">
                  <a16:creationId xmlns:a16="http://schemas.microsoft.com/office/drawing/2014/main" id="{10859CCB-4974-9947-A39D-16F475705566}"/>
                </a:ext>
              </a:extLst>
            </p:cNvPr>
            <p:cNvSpPr txBox="1"/>
            <p:nvPr/>
          </p:nvSpPr>
          <p:spPr>
            <a:xfrm>
              <a:off x="7056258" y="2496348"/>
              <a:ext cx="1709811" cy="17405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000" kern="1200" dirty="0"/>
                <a:t>Fabrication</a:t>
              </a:r>
            </a:p>
          </p:txBody>
        </p:sp>
      </p:grpSp>
      <p:grpSp>
        <p:nvGrpSpPr>
          <p:cNvPr id="49" name="Group 48">
            <a:extLst>
              <a:ext uri="{FF2B5EF4-FFF2-40B4-BE49-F238E27FC236}">
                <a16:creationId xmlns:a16="http://schemas.microsoft.com/office/drawing/2014/main" id="{3B9B368B-0AE6-0E45-8516-4BB894E53A52}"/>
              </a:ext>
            </a:extLst>
          </p:cNvPr>
          <p:cNvGrpSpPr/>
          <p:nvPr/>
        </p:nvGrpSpPr>
        <p:grpSpPr>
          <a:xfrm>
            <a:off x="8031986" y="2124458"/>
            <a:ext cx="1772811" cy="4564459"/>
            <a:chOff x="8322558" y="1189509"/>
            <a:chExt cx="1772811" cy="4564459"/>
          </a:xfrm>
        </p:grpSpPr>
        <p:grpSp>
          <p:nvGrpSpPr>
            <p:cNvPr id="50" name="Group 49">
              <a:extLst>
                <a:ext uri="{FF2B5EF4-FFF2-40B4-BE49-F238E27FC236}">
                  <a16:creationId xmlns:a16="http://schemas.microsoft.com/office/drawing/2014/main" id="{0B911290-389D-5E48-8D28-ADEFB044B27A}"/>
                </a:ext>
              </a:extLst>
            </p:cNvPr>
            <p:cNvGrpSpPr/>
            <p:nvPr/>
          </p:nvGrpSpPr>
          <p:grpSpPr>
            <a:xfrm>
              <a:off x="8322558" y="1189509"/>
              <a:ext cx="1772811" cy="4564459"/>
              <a:chOff x="5220447" y="0"/>
              <a:chExt cx="1772811" cy="4564459"/>
            </a:xfrm>
          </p:grpSpPr>
          <p:sp>
            <p:nvSpPr>
              <p:cNvPr id="52" name="Rounded Rectangle 51">
                <a:extLst>
                  <a:ext uri="{FF2B5EF4-FFF2-40B4-BE49-F238E27FC236}">
                    <a16:creationId xmlns:a16="http://schemas.microsoft.com/office/drawing/2014/main" id="{42F502C2-57F5-D14C-B3BB-2B09E7925DEB}"/>
                  </a:ext>
                </a:extLst>
              </p:cNvPr>
              <p:cNvSpPr/>
              <p:nvPr/>
            </p:nvSpPr>
            <p:spPr>
              <a:xfrm>
                <a:off x="5283447" y="0"/>
                <a:ext cx="1709811" cy="4351338"/>
              </a:xfrm>
              <a:prstGeom prst="roundRect">
                <a:avLst>
                  <a:gd name="adj" fmla="val 10000"/>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53" name="Rounded Rectangle 13">
                <a:extLst>
                  <a:ext uri="{FF2B5EF4-FFF2-40B4-BE49-F238E27FC236}">
                    <a16:creationId xmlns:a16="http://schemas.microsoft.com/office/drawing/2014/main" id="{B4105BB8-5198-3B4C-A0CA-EFB3B0FF709C}"/>
                  </a:ext>
                </a:extLst>
              </p:cNvPr>
              <p:cNvSpPr txBox="1"/>
              <p:nvPr/>
            </p:nvSpPr>
            <p:spPr>
              <a:xfrm>
                <a:off x="5220447" y="2823924"/>
                <a:ext cx="1709811" cy="17405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000" kern="1200" dirty="0"/>
                  <a:t>Physical Layout</a:t>
                </a:r>
              </a:p>
              <a:p>
                <a:pPr marL="0" lvl="0" indent="0" algn="ctr" defTabSz="977900">
                  <a:lnSpc>
                    <a:spcPct val="90000"/>
                  </a:lnSpc>
                  <a:spcBef>
                    <a:spcPct val="0"/>
                  </a:spcBef>
                  <a:spcAft>
                    <a:spcPct val="35000"/>
                  </a:spcAft>
                  <a:buNone/>
                </a:pPr>
                <a:endParaRPr lang="en-US" sz="2000" kern="1200" dirty="0"/>
              </a:p>
            </p:txBody>
          </p:sp>
        </p:grpSp>
        <p:sp>
          <p:nvSpPr>
            <p:cNvPr id="51" name="Oval 50">
              <a:extLst>
                <a:ext uri="{FF2B5EF4-FFF2-40B4-BE49-F238E27FC236}">
                  <a16:creationId xmlns:a16="http://schemas.microsoft.com/office/drawing/2014/main" id="{5C1520AB-FEA0-584B-B031-756B9699EC2C}"/>
                </a:ext>
              </a:extLst>
            </p:cNvPr>
            <p:cNvSpPr/>
            <p:nvPr/>
          </p:nvSpPr>
          <p:spPr>
            <a:xfrm>
              <a:off x="8515966" y="1450589"/>
              <a:ext cx="1448995" cy="1448995"/>
            </a:xfrm>
            <a:prstGeom prst="ellipse">
              <a:avLst/>
            </a:prstGeom>
            <a:blipFill rotWithShape="1">
              <a:blip r:embed="rId3" cstate="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4" name="Oval 53">
            <a:extLst>
              <a:ext uri="{FF2B5EF4-FFF2-40B4-BE49-F238E27FC236}">
                <a16:creationId xmlns:a16="http://schemas.microsoft.com/office/drawing/2014/main" id="{C2A26537-0226-AA44-B74C-E0000876F0F4}"/>
              </a:ext>
            </a:extLst>
          </p:cNvPr>
          <p:cNvSpPr/>
          <p:nvPr/>
        </p:nvSpPr>
        <p:spPr>
          <a:xfrm>
            <a:off x="9986500" y="2385538"/>
            <a:ext cx="1448995" cy="1448995"/>
          </a:xfrm>
          <a:prstGeom prst="ellipse">
            <a:avLst/>
          </a:prstGeom>
          <a:blipFill>
            <a:blip r:embed="rId4" cstate="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5" name="Group 54">
            <a:extLst>
              <a:ext uri="{FF2B5EF4-FFF2-40B4-BE49-F238E27FC236}">
                <a16:creationId xmlns:a16="http://schemas.microsoft.com/office/drawing/2014/main" id="{5DCF01FA-04A0-4549-8EFF-34C7729DE528}"/>
              </a:ext>
            </a:extLst>
          </p:cNvPr>
          <p:cNvGrpSpPr/>
          <p:nvPr/>
        </p:nvGrpSpPr>
        <p:grpSpPr>
          <a:xfrm>
            <a:off x="6714286" y="2124458"/>
            <a:ext cx="3090510" cy="4733542"/>
            <a:chOff x="7004858" y="1189509"/>
            <a:chExt cx="3090510" cy="4733542"/>
          </a:xfrm>
        </p:grpSpPr>
        <p:grpSp>
          <p:nvGrpSpPr>
            <p:cNvPr id="56" name="Group 55">
              <a:extLst>
                <a:ext uri="{FF2B5EF4-FFF2-40B4-BE49-F238E27FC236}">
                  <a16:creationId xmlns:a16="http://schemas.microsoft.com/office/drawing/2014/main" id="{61078336-70CA-3F49-8DB2-22D2FC2A5E0E}"/>
                </a:ext>
              </a:extLst>
            </p:cNvPr>
            <p:cNvGrpSpPr/>
            <p:nvPr/>
          </p:nvGrpSpPr>
          <p:grpSpPr>
            <a:xfrm>
              <a:off x="8084723" y="1189509"/>
              <a:ext cx="2010645" cy="4733542"/>
              <a:chOff x="8084723" y="2053109"/>
              <a:chExt cx="2010645" cy="4733542"/>
            </a:xfrm>
          </p:grpSpPr>
          <p:sp>
            <p:nvSpPr>
              <p:cNvPr id="59" name="Rounded Rectangle 58">
                <a:extLst>
                  <a:ext uri="{FF2B5EF4-FFF2-40B4-BE49-F238E27FC236}">
                    <a16:creationId xmlns:a16="http://schemas.microsoft.com/office/drawing/2014/main" id="{7E374000-2C02-134C-B082-9ABA891739F7}"/>
                  </a:ext>
                </a:extLst>
              </p:cNvPr>
              <p:cNvSpPr/>
              <p:nvPr/>
            </p:nvSpPr>
            <p:spPr>
              <a:xfrm>
                <a:off x="8385557" y="2053109"/>
                <a:ext cx="1709811" cy="3481070"/>
              </a:xfrm>
              <a:prstGeom prst="roundRect">
                <a:avLst>
                  <a:gd name="adj" fmla="val 10000"/>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59">
                <a:extLst>
                  <a:ext uri="{FF2B5EF4-FFF2-40B4-BE49-F238E27FC236}">
                    <a16:creationId xmlns:a16="http://schemas.microsoft.com/office/drawing/2014/main" id="{604B8EEB-F44A-C246-B6E7-0291618B855A}"/>
                  </a:ext>
                </a:extLst>
              </p:cNvPr>
              <p:cNvSpPr/>
              <p:nvPr/>
            </p:nvSpPr>
            <p:spPr>
              <a:xfrm>
                <a:off x="8515965" y="2314189"/>
                <a:ext cx="1448995" cy="1448995"/>
              </a:xfrm>
              <a:prstGeom prst="ellipse">
                <a:avLst/>
              </a:prstGeom>
              <a:blipFill rotWithShape="1">
                <a:blip r:embed="rId5"/>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61" name="Rounded Rectangle 60">
                <a:extLst>
                  <a:ext uri="{FF2B5EF4-FFF2-40B4-BE49-F238E27FC236}">
                    <a16:creationId xmlns:a16="http://schemas.microsoft.com/office/drawing/2014/main" id="{E40026EF-E908-B944-A572-94ADCE72E628}"/>
                  </a:ext>
                </a:extLst>
              </p:cNvPr>
              <p:cNvSpPr/>
              <p:nvPr/>
            </p:nvSpPr>
            <p:spPr>
              <a:xfrm>
                <a:off x="8458200" y="3840336"/>
                <a:ext cx="1576617" cy="1525824"/>
              </a:xfrm>
              <a:prstGeom prst="roundRect">
                <a:avLst>
                  <a:gd name="adj" fmla="val 5628"/>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ICAS</a:t>
                </a:r>
              </a:p>
              <a:p>
                <a:pPr algn="ctr"/>
                <a:endParaRPr lang="en-US" sz="2200" dirty="0"/>
              </a:p>
              <a:p>
                <a:pPr algn="ctr"/>
                <a:endParaRPr lang="en-US" sz="2200" dirty="0"/>
              </a:p>
              <a:p>
                <a:pPr algn="ctr"/>
                <a:endParaRPr lang="en-US" sz="2200" dirty="0"/>
              </a:p>
            </p:txBody>
          </p:sp>
          <p:sp>
            <p:nvSpPr>
              <p:cNvPr id="62" name="Rounded Rectangle 61">
                <a:extLst>
                  <a:ext uri="{FF2B5EF4-FFF2-40B4-BE49-F238E27FC236}">
                    <a16:creationId xmlns:a16="http://schemas.microsoft.com/office/drawing/2014/main" id="{8C54CF79-7291-4442-8FF6-C51E9E97E2AD}"/>
                  </a:ext>
                </a:extLst>
              </p:cNvPr>
              <p:cNvSpPr/>
              <p:nvPr/>
            </p:nvSpPr>
            <p:spPr>
              <a:xfrm>
                <a:off x="8515965" y="4271822"/>
                <a:ext cx="1448995" cy="457631"/>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Nemo</a:t>
                </a:r>
              </a:p>
            </p:txBody>
          </p:sp>
          <p:sp>
            <p:nvSpPr>
              <p:cNvPr id="63" name="Rounded Rectangle 62">
                <a:extLst>
                  <a:ext uri="{FF2B5EF4-FFF2-40B4-BE49-F238E27FC236}">
                    <a16:creationId xmlns:a16="http://schemas.microsoft.com/office/drawing/2014/main" id="{7BD6F23C-C922-D64C-ABB2-1BFD819387C1}"/>
                  </a:ext>
                </a:extLst>
              </p:cNvPr>
              <p:cNvSpPr/>
              <p:nvPr/>
            </p:nvSpPr>
            <p:spPr>
              <a:xfrm>
                <a:off x="8515965" y="4827138"/>
                <a:ext cx="1448995" cy="457631"/>
              </a:xfrm>
              <a:prstGeom prst="round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GDS2-Score</a:t>
                </a:r>
              </a:p>
            </p:txBody>
          </p:sp>
          <p:sp>
            <p:nvSpPr>
              <p:cNvPr id="64" name="Right Arrow 63">
                <a:extLst>
                  <a:ext uri="{FF2B5EF4-FFF2-40B4-BE49-F238E27FC236}">
                    <a16:creationId xmlns:a16="http://schemas.microsoft.com/office/drawing/2014/main" id="{CB9C7E06-92E8-B847-B9A0-3145A51AE0F2}"/>
                  </a:ext>
                </a:extLst>
              </p:cNvPr>
              <p:cNvSpPr/>
              <p:nvPr/>
            </p:nvSpPr>
            <p:spPr>
              <a:xfrm rot="5400000">
                <a:off x="8595264" y="5597338"/>
                <a:ext cx="1290390" cy="513451"/>
              </a:xfrm>
              <a:prstGeom prst="rightArrow">
                <a:avLst>
                  <a:gd name="adj1" fmla="val 50000"/>
                  <a:gd name="adj2" fmla="val 30794"/>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sp>
            <p:nvSpPr>
              <p:cNvPr id="65" name="Right Arrow 64">
                <a:extLst>
                  <a:ext uri="{FF2B5EF4-FFF2-40B4-BE49-F238E27FC236}">
                    <a16:creationId xmlns:a16="http://schemas.microsoft.com/office/drawing/2014/main" id="{4093E3EE-216E-C44B-BC94-89FE19D4DE6D}"/>
                  </a:ext>
                </a:extLst>
              </p:cNvPr>
              <p:cNvSpPr/>
              <p:nvPr/>
            </p:nvSpPr>
            <p:spPr>
              <a:xfrm rot="5400000">
                <a:off x="9105740" y="4593555"/>
                <a:ext cx="269437" cy="353187"/>
              </a:xfrm>
              <a:prstGeom prst="rightArrow">
                <a:avLst>
                  <a:gd name="adj1" fmla="val 50000"/>
                  <a:gd name="adj2" fmla="val 30794"/>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sp>
            <p:nvSpPr>
              <p:cNvPr id="66" name="TextBox 65">
                <a:extLst>
                  <a:ext uri="{FF2B5EF4-FFF2-40B4-BE49-F238E27FC236}">
                    <a16:creationId xmlns:a16="http://schemas.microsoft.com/office/drawing/2014/main" id="{02839125-0BF5-0347-BE65-414A2B8E0773}"/>
                  </a:ext>
                </a:extLst>
              </p:cNvPr>
              <p:cNvSpPr txBox="1"/>
              <p:nvPr/>
            </p:nvSpPr>
            <p:spPr>
              <a:xfrm>
                <a:off x="8383963" y="6417319"/>
                <a:ext cx="1701491" cy="369332"/>
              </a:xfrm>
              <a:prstGeom prst="rect">
                <a:avLst/>
              </a:prstGeom>
              <a:noFill/>
            </p:spPr>
            <p:txBody>
              <a:bodyPr wrap="none" rtlCol="0">
                <a:spAutoFit/>
              </a:bodyPr>
              <a:lstStyle/>
              <a:p>
                <a:r>
                  <a:rPr lang="en-US" dirty="0"/>
                  <a:t>Security Metrics</a:t>
                </a:r>
              </a:p>
            </p:txBody>
          </p:sp>
          <p:sp>
            <p:nvSpPr>
              <p:cNvPr id="67" name="Right Arrow 66">
                <a:extLst>
                  <a:ext uri="{FF2B5EF4-FFF2-40B4-BE49-F238E27FC236}">
                    <a16:creationId xmlns:a16="http://schemas.microsoft.com/office/drawing/2014/main" id="{D075FF8D-F950-8543-9497-9BC458B9BE80}"/>
                  </a:ext>
                </a:extLst>
              </p:cNvPr>
              <p:cNvSpPr/>
              <p:nvPr/>
            </p:nvSpPr>
            <p:spPr>
              <a:xfrm>
                <a:off x="8100975" y="4840010"/>
                <a:ext cx="457633" cy="412142"/>
              </a:xfrm>
              <a:prstGeom prst="rightArrow">
                <a:avLst>
                  <a:gd name="adj1" fmla="val 50000"/>
                  <a:gd name="adj2" fmla="val 30794"/>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sp>
            <p:nvSpPr>
              <p:cNvPr id="68" name="Right Arrow 67">
                <a:extLst>
                  <a:ext uri="{FF2B5EF4-FFF2-40B4-BE49-F238E27FC236}">
                    <a16:creationId xmlns:a16="http://schemas.microsoft.com/office/drawing/2014/main" id="{4E3607C1-8FF5-BE46-A852-1D66AF867CFD}"/>
                  </a:ext>
                </a:extLst>
              </p:cNvPr>
              <p:cNvSpPr/>
              <p:nvPr/>
            </p:nvSpPr>
            <p:spPr>
              <a:xfrm>
                <a:off x="8084723" y="4283073"/>
                <a:ext cx="457633" cy="412142"/>
              </a:xfrm>
              <a:prstGeom prst="rightArrow">
                <a:avLst>
                  <a:gd name="adj1" fmla="val 50000"/>
                  <a:gd name="adj2" fmla="val 30794"/>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grpSp>
        <p:sp>
          <p:nvSpPr>
            <p:cNvPr id="57" name="TextBox 56">
              <a:extLst>
                <a:ext uri="{FF2B5EF4-FFF2-40B4-BE49-F238E27FC236}">
                  <a16:creationId xmlns:a16="http://schemas.microsoft.com/office/drawing/2014/main" id="{34C3E0C6-BEDA-AA4F-B820-5DD4276295D0}"/>
                </a:ext>
              </a:extLst>
            </p:cNvPr>
            <p:cNvSpPr txBox="1"/>
            <p:nvPr/>
          </p:nvSpPr>
          <p:spPr>
            <a:xfrm>
              <a:off x="7004858" y="3452371"/>
              <a:ext cx="1336015" cy="369332"/>
            </a:xfrm>
            <a:prstGeom prst="rect">
              <a:avLst/>
            </a:prstGeom>
            <a:noFill/>
          </p:spPr>
          <p:txBody>
            <a:bodyPr wrap="square" rtlCol="0">
              <a:spAutoFit/>
            </a:bodyPr>
            <a:lstStyle/>
            <a:p>
              <a:pPr algn="ctr"/>
              <a:r>
                <a:rPr lang="en-US" dirty="0"/>
                <a:t>Netlist</a:t>
              </a:r>
            </a:p>
          </p:txBody>
        </p:sp>
        <p:sp>
          <p:nvSpPr>
            <p:cNvPr id="58" name="TextBox 57">
              <a:extLst>
                <a:ext uri="{FF2B5EF4-FFF2-40B4-BE49-F238E27FC236}">
                  <a16:creationId xmlns:a16="http://schemas.microsoft.com/office/drawing/2014/main" id="{AF050723-1B7E-564A-93C9-0F4AE87F4F1C}"/>
                </a:ext>
              </a:extLst>
            </p:cNvPr>
            <p:cNvSpPr txBox="1"/>
            <p:nvPr/>
          </p:nvSpPr>
          <p:spPr>
            <a:xfrm>
              <a:off x="7331158" y="4008447"/>
              <a:ext cx="991400" cy="369332"/>
            </a:xfrm>
            <a:prstGeom prst="rect">
              <a:avLst/>
            </a:prstGeom>
            <a:noFill/>
          </p:spPr>
          <p:txBody>
            <a:bodyPr wrap="square" rtlCol="0">
              <a:spAutoFit/>
            </a:bodyPr>
            <a:lstStyle/>
            <a:p>
              <a:pPr algn="ctr"/>
              <a:r>
                <a:rPr lang="en-US" dirty="0"/>
                <a:t>GDSII</a:t>
              </a:r>
            </a:p>
          </p:txBody>
        </p:sp>
      </p:grpSp>
      <p:grpSp>
        <p:nvGrpSpPr>
          <p:cNvPr id="69" name="Group 68">
            <a:extLst>
              <a:ext uri="{FF2B5EF4-FFF2-40B4-BE49-F238E27FC236}">
                <a16:creationId xmlns:a16="http://schemas.microsoft.com/office/drawing/2014/main" id="{3FF15AEB-8F3F-C34F-A67F-06315AF847AC}"/>
              </a:ext>
            </a:extLst>
          </p:cNvPr>
          <p:cNvGrpSpPr/>
          <p:nvPr/>
        </p:nvGrpSpPr>
        <p:grpSpPr>
          <a:xfrm>
            <a:off x="5675857" y="5540236"/>
            <a:ext cx="6000497" cy="1133098"/>
            <a:chOff x="5966429" y="4605287"/>
            <a:chExt cx="6000497" cy="1133098"/>
          </a:xfrm>
        </p:grpSpPr>
        <p:sp>
          <p:nvSpPr>
            <p:cNvPr id="70" name="Right Arrow 69">
              <a:extLst>
                <a:ext uri="{FF2B5EF4-FFF2-40B4-BE49-F238E27FC236}">
                  <a16:creationId xmlns:a16="http://schemas.microsoft.com/office/drawing/2014/main" id="{227E1E04-B921-E94F-879D-20F9C78A16A1}"/>
                </a:ext>
              </a:extLst>
            </p:cNvPr>
            <p:cNvSpPr/>
            <p:nvPr/>
          </p:nvSpPr>
          <p:spPr>
            <a:xfrm>
              <a:off x="6502492" y="4833058"/>
              <a:ext cx="5464434" cy="652700"/>
            </a:xfrm>
            <a:prstGeom prst="rightArrow">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1" name="Rounded Rectangle 70">
              <a:extLst>
                <a:ext uri="{FF2B5EF4-FFF2-40B4-BE49-F238E27FC236}">
                  <a16:creationId xmlns:a16="http://schemas.microsoft.com/office/drawing/2014/main" id="{0CD28B00-7F2A-9E45-AA41-570EF2534848}"/>
                </a:ext>
              </a:extLst>
            </p:cNvPr>
            <p:cNvSpPr/>
            <p:nvPr/>
          </p:nvSpPr>
          <p:spPr>
            <a:xfrm rot="16200000">
              <a:off x="5636058" y="4935658"/>
              <a:ext cx="1133098" cy="47235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Front-End </a:t>
              </a:r>
            </a:p>
            <a:p>
              <a:pPr algn="ctr"/>
              <a:r>
                <a:rPr lang="en-US" sz="1400" dirty="0"/>
                <a:t>Design</a:t>
              </a:r>
            </a:p>
          </p:txBody>
        </p:sp>
      </p:grpSp>
      <p:grpSp>
        <p:nvGrpSpPr>
          <p:cNvPr id="72" name="Group 71">
            <a:extLst>
              <a:ext uri="{FF2B5EF4-FFF2-40B4-BE49-F238E27FC236}">
                <a16:creationId xmlns:a16="http://schemas.microsoft.com/office/drawing/2014/main" id="{B0F6AB50-84C8-EB45-AFAE-64EFAE3FCEBF}"/>
              </a:ext>
            </a:extLst>
          </p:cNvPr>
          <p:cNvGrpSpPr/>
          <p:nvPr/>
        </p:nvGrpSpPr>
        <p:grpSpPr>
          <a:xfrm>
            <a:off x="7462851" y="5540234"/>
            <a:ext cx="4208340" cy="1133099"/>
            <a:chOff x="7753423" y="4605285"/>
            <a:chExt cx="4208340" cy="1133099"/>
          </a:xfrm>
        </p:grpSpPr>
        <p:sp>
          <p:nvSpPr>
            <p:cNvPr id="73" name="Right Arrow 72">
              <a:extLst>
                <a:ext uri="{FF2B5EF4-FFF2-40B4-BE49-F238E27FC236}">
                  <a16:creationId xmlns:a16="http://schemas.microsoft.com/office/drawing/2014/main" id="{5CFF2FF7-B889-9F48-8BDC-B3D409B8E37F}"/>
                </a:ext>
              </a:extLst>
            </p:cNvPr>
            <p:cNvSpPr/>
            <p:nvPr/>
          </p:nvSpPr>
          <p:spPr>
            <a:xfrm>
              <a:off x="8263337" y="4833058"/>
              <a:ext cx="3698426" cy="652700"/>
            </a:xfrm>
            <a:prstGeom prst="rightArrow">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4" name="Rounded Rectangle 73">
              <a:extLst>
                <a:ext uri="{FF2B5EF4-FFF2-40B4-BE49-F238E27FC236}">
                  <a16:creationId xmlns:a16="http://schemas.microsoft.com/office/drawing/2014/main" id="{7146F439-7641-6D40-A20B-FE73FC102FE6}"/>
                </a:ext>
              </a:extLst>
            </p:cNvPr>
            <p:cNvSpPr/>
            <p:nvPr/>
          </p:nvSpPr>
          <p:spPr>
            <a:xfrm rot="16200000">
              <a:off x="7423051" y="4935657"/>
              <a:ext cx="1133099" cy="47235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Front-End </a:t>
              </a:r>
            </a:p>
            <a:p>
              <a:pPr algn="ctr"/>
              <a:r>
                <a:rPr lang="en-US" sz="1400" dirty="0"/>
                <a:t>Design</a:t>
              </a:r>
            </a:p>
          </p:txBody>
        </p:sp>
      </p:grpSp>
      <p:grpSp>
        <p:nvGrpSpPr>
          <p:cNvPr id="75" name="Group 74">
            <a:extLst>
              <a:ext uri="{FF2B5EF4-FFF2-40B4-BE49-F238E27FC236}">
                <a16:creationId xmlns:a16="http://schemas.microsoft.com/office/drawing/2014/main" id="{C094571C-5B2B-AB40-9C20-D1319BB0CD4D}"/>
              </a:ext>
            </a:extLst>
          </p:cNvPr>
          <p:cNvGrpSpPr>
            <a:grpSpLocks noChangeAspect="1"/>
          </p:cNvGrpSpPr>
          <p:nvPr/>
        </p:nvGrpSpPr>
        <p:grpSpPr>
          <a:xfrm>
            <a:off x="1961146" y="5016306"/>
            <a:ext cx="1809977" cy="1743075"/>
            <a:chOff x="7449084" y="3442756"/>
            <a:chExt cx="3251200" cy="3251200"/>
          </a:xfrm>
        </p:grpSpPr>
        <p:pic>
          <p:nvPicPr>
            <p:cNvPr id="76" name="Picture 75">
              <a:extLst>
                <a:ext uri="{FF2B5EF4-FFF2-40B4-BE49-F238E27FC236}">
                  <a16:creationId xmlns:a16="http://schemas.microsoft.com/office/drawing/2014/main" id="{70350C83-189A-2E4E-B38F-F9E48D5FDD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49084" y="3442756"/>
              <a:ext cx="3251200" cy="3251200"/>
            </a:xfrm>
            <a:prstGeom prst="rect">
              <a:avLst/>
            </a:prstGeom>
          </p:spPr>
        </p:pic>
        <p:pic>
          <p:nvPicPr>
            <p:cNvPr id="77" name="Picture 76">
              <a:extLst>
                <a:ext uri="{FF2B5EF4-FFF2-40B4-BE49-F238E27FC236}">
                  <a16:creationId xmlns:a16="http://schemas.microsoft.com/office/drawing/2014/main" id="{3E109E12-394B-5946-9FCF-44C1A603C10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93343" y="4136920"/>
              <a:ext cx="1825595" cy="1825595"/>
            </a:xfrm>
            <a:prstGeom prst="rect">
              <a:avLst/>
            </a:prstGeom>
            <a:ln>
              <a:solidFill>
                <a:schemeClr val="tx1">
                  <a:lumMod val="95000"/>
                  <a:lumOff val="5000"/>
                </a:schemeClr>
              </a:solidFill>
            </a:ln>
          </p:spPr>
        </p:pic>
        <p:pic>
          <p:nvPicPr>
            <p:cNvPr id="78" name="Picture 77" descr="A picture containing drawing&#10;&#10;Description automatically generated">
              <a:extLst>
                <a:ext uri="{FF2B5EF4-FFF2-40B4-BE49-F238E27FC236}">
                  <a16:creationId xmlns:a16="http://schemas.microsoft.com/office/drawing/2014/main" id="{C7F86908-D40A-3F48-981D-3A1F89BC27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82860" y="5264982"/>
              <a:ext cx="327742" cy="268542"/>
            </a:xfrm>
            <a:prstGeom prst="rect">
              <a:avLst/>
            </a:prstGeom>
          </p:spPr>
        </p:pic>
        <p:pic>
          <p:nvPicPr>
            <p:cNvPr id="79" name="Picture 78">
              <a:extLst>
                <a:ext uri="{FF2B5EF4-FFF2-40B4-BE49-F238E27FC236}">
                  <a16:creationId xmlns:a16="http://schemas.microsoft.com/office/drawing/2014/main" id="{EDCBC482-2844-D84A-90ED-E852A194DC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16200000" flipV="1">
              <a:off x="7697669" y="4946970"/>
              <a:ext cx="1408471" cy="1408471"/>
            </a:xfrm>
            <a:prstGeom prst="rect">
              <a:avLst/>
            </a:prstGeom>
          </p:spPr>
        </p:pic>
      </p:grpSp>
    </p:spTree>
    <p:extLst>
      <p:ext uri="{BB962C8B-B14F-4D97-AF65-F5344CB8AC3E}">
        <p14:creationId xmlns:p14="http://schemas.microsoft.com/office/powerpoint/2010/main" val="187565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11111E-6 L -0.14427 0.00023 " pathEditMode="relative" rAng="0" ptsTypes="AA">
                                      <p:cBhvr>
                                        <p:cTn id="6" dur="2000" fill="hold"/>
                                        <p:tgtEl>
                                          <p:spTgt spid="49"/>
                                        </p:tgtEl>
                                        <p:attrNameLst>
                                          <p:attrName>ppt_x</p:attrName>
                                          <p:attrName>ppt_y</p:attrName>
                                        </p:attrNameLst>
                                      </p:cBhvr>
                                      <p:rCtr x="-7214" y="0"/>
                                    </p:animMotion>
                                  </p:childTnLst>
                                </p:cTn>
                              </p:par>
                              <p:par>
                                <p:cTn id="7" presetID="9"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animEffect transition="in" filter="dissolve">
                                      <p:cBhvr>
                                        <p:cTn id="9" dur="500"/>
                                        <p:tgtEl>
                                          <p:spTgt spid="69"/>
                                        </p:tgtEl>
                                      </p:cBhvr>
                                    </p:animEffect>
                                  </p:childTnLst>
                                </p:cTn>
                              </p:par>
                              <p:par>
                                <p:cTn id="10" presetID="1" presetClass="exit" presetSubtype="0" fill="hold" nodeType="withEffect">
                                  <p:stCondLst>
                                    <p:cond delay="0"/>
                                  </p:stCondLst>
                                  <p:childTnLst>
                                    <p:set>
                                      <p:cBhvr>
                                        <p:cTn id="11" dur="1" fill="hold">
                                          <p:stCondLst>
                                            <p:cond delay="0"/>
                                          </p:stCondLst>
                                        </p:cTn>
                                        <p:tgtEl>
                                          <p:spTgt spid="7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1" end="1"/>
                                            </p:txEl>
                                          </p:spTgt>
                                        </p:tgtEl>
                                        <p:attrNameLst>
                                          <p:attrName>style.opacity</p:attrName>
                                        </p:attrNameLst>
                                      </p:cBhvr>
                                      <p:to>
                                        <p:strVal val="0.25"/>
                                      </p:to>
                                    </p:set>
                                    <p:animEffect filter="image" prLst="opacity: 0.25">
                                      <p:cBhvr rctx="IE">
                                        <p:cTn id="22"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4235-C700-024F-B3A4-409E734C4B77}"/>
              </a:ext>
            </a:extLst>
          </p:cNvPr>
          <p:cNvSpPr>
            <a:spLocks noGrp="1"/>
          </p:cNvSpPr>
          <p:nvPr>
            <p:ph type="title"/>
          </p:nvPr>
        </p:nvSpPr>
        <p:spPr/>
        <p:txBody>
          <a:bodyPr/>
          <a:lstStyle/>
          <a:p>
            <a:r>
              <a:rPr lang="en-US" dirty="0"/>
              <a:t>ICAS Metrics</a:t>
            </a:r>
          </a:p>
        </p:txBody>
      </p:sp>
      <p:sp>
        <p:nvSpPr>
          <p:cNvPr id="6" name="Slide Number Placeholder 5">
            <a:extLst>
              <a:ext uri="{FF2B5EF4-FFF2-40B4-BE49-F238E27FC236}">
                <a16:creationId xmlns:a16="http://schemas.microsoft.com/office/drawing/2014/main" id="{E29B12F9-4B4D-7E44-9021-1F656ECA83E2}"/>
              </a:ext>
            </a:extLst>
          </p:cNvPr>
          <p:cNvSpPr>
            <a:spLocks noGrp="1"/>
          </p:cNvSpPr>
          <p:nvPr>
            <p:ph type="sldNum" sz="quarter" idx="12"/>
          </p:nvPr>
        </p:nvSpPr>
        <p:spPr/>
        <p:txBody>
          <a:bodyPr/>
          <a:lstStyle/>
          <a:p>
            <a:fld id="{8F4D8E95-F5EC-E74B-8D28-161092B5979D}" type="slidenum">
              <a:rPr lang="en-US" smtClean="0"/>
              <a:t>13</a:t>
            </a:fld>
            <a:endParaRPr lang="en-US"/>
          </a:p>
        </p:txBody>
      </p:sp>
      <p:sp>
        <p:nvSpPr>
          <p:cNvPr id="85" name="Rounded Rectangle 84">
            <a:extLst>
              <a:ext uri="{FF2B5EF4-FFF2-40B4-BE49-F238E27FC236}">
                <a16:creationId xmlns:a16="http://schemas.microsoft.com/office/drawing/2014/main" id="{C02F2885-23C4-8D42-9615-765864D4FF63}"/>
              </a:ext>
            </a:extLst>
          </p:cNvPr>
          <p:cNvSpPr/>
          <p:nvPr/>
        </p:nvSpPr>
        <p:spPr>
          <a:xfrm>
            <a:off x="680321" y="2774300"/>
            <a:ext cx="10697679" cy="860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aphicFrame>
        <p:nvGraphicFramePr>
          <p:cNvPr id="86" name="Table 85">
            <a:extLst>
              <a:ext uri="{FF2B5EF4-FFF2-40B4-BE49-F238E27FC236}">
                <a16:creationId xmlns:a16="http://schemas.microsoft.com/office/drawing/2014/main" id="{38693549-01B1-5F4E-AF89-EA31319629CD}"/>
              </a:ext>
            </a:extLst>
          </p:cNvPr>
          <p:cNvGraphicFramePr>
            <a:graphicFrameLocks noGrp="1"/>
          </p:cNvGraphicFramePr>
          <p:nvPr>
            <p:extLst>
              <p:ext uri="{D42A27DB-BD31-4B8C-83A1-F6EECF244321}">
                <p14:modId xmlns:p14="http://schemas.microsoft.com/office/powerpoint/2010/main" val="4260443176"/>
              </p:ext>
            </p:extLst>
          </p:nvPr>
        </p:nvGraphicFramePr>
        <p:xfrm>
          <a:off x="8252063" y="3768040"/>
          <a:ext cx="2707640" cy="23164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3"/>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4"/>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5"/>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7"/>
                  </a:ext>
                </a:extLst>
              </a:tr>
              <a:tr h="0">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8"/>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9"/>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0"/>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1"/>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2"/>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3"/>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4"/>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5"/>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7"/>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8"/>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9"/>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20"/>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21"/>
                  </a:ext>
                </a:extLst>
              </a:tr>
            </a:tbl>
          </a:graphicData>
        </a:graphic>
      </p:graphicFrame>
      <p:graphicFrame>
        <p:nvGraphicFramePr>
          <p:cNvPr id="87" name="Table 86">
            <a:extLst>
              <a:ext uri="{FF2B5EF4-FFF2-40B4-BE49-F238E27FC236}">
                <a16:creationId xmlns:a16="http://schemas.microsoft.com/office/drawing/2014/main" id="{C72CD741-7B94-074E-A793-F8245E148753}"/>
              </a:ext>
            </a:extLst>
          </p:cNvPr>
          <p:cNvGraphicFramePr>
            <a:graphicFrameLocks noGrp="1"/>
          </p:cNvGraphicFramePr>
          <p:nvPr>
            <p:extLst>
              <p:ext uri="{D42A27DB-BD31-4B8C-83A1-F6EECF244321}">
                <p14:modId xmlns:p14="http://schemas.microsoft.com/office/powerpoint/2010/main" val="801174164"/>
              </p:ext>
            </p:extLst>
          </p:nvPr>
        </p:nvGraphicFramePr>
        <p:xfrm>
          <a:off x="1088233" y="3745897"/>
          <a:ext cx="2707640" cy="23164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3"/>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4"/>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5"/>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07"/>
                  </a:ext>
                </a:extLst>
              </a:tr>
              <a:tr h="0">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8"/>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09"/>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0"/>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1"/>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2"/>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3"/>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4"/>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5"/>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6"/>
                  </a:ext>
                </a:extLst>
              </a:tr>
              <a:tr h="0">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17"/>
                  </a:ext>
                </a:extLst>
              </a:tr>
              <a:tr h="0">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8"/>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19"/>
                  </a:ext>
                </a:extLst>
              </a:tr>
              <a:tr h="0">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extLst>
                  <a:ext uri="{0D108BD9-81ED-4DB2-BD59-A6C34878D82A}">
                    <a16:rowId xmlns:a16="http://schemas.microsoft.com/office/drawing/2014/main" val="10020"/>
                  </a:ext>
                </a:extLst>
              </a:tr>
              <a:tr h="0">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solidFill>
                      <a:srgbClr val="C00000"/>
                    </a:solid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a:p>
                  </a:txBody>
                  <a:tcPr>
                    <a:pattFill prst="pct50">
                      <a:fgClr>
                        <a:schemeClr val="tx1"/>
                      </a:fgClr>
                      <a:bgClr>
                        <a:schemeClr val="bg1"/>
                      </a:bgClr>
                    </a:pattFill>
                  </a:tcPr>
                </a:tc>
                <a:tc>
                  <a:txBody>
                    <a:bodyPr/>
                    <a:lstStyle/>
                    <a:p>
                      <a:endParaRPr lang="en-US" sz="200" dirty="0"/>
                    </a:p>
                  </a:txBody>
                  <a:tcPr>
                    <a:pattFill prst="pct50">
                      <a:fgClr>
                        <a:schemeClr val="tx1"/>
                      </a:fgClr>
                      <a:bgClr>
                        <a:schemeClr val="bg1"/>
                      </a:bgClr>
                    </a:pattFill>
                  </a:tcPr>
                </a:tc>
                <a:extLst>
                  <a:ext uri="{0D108BD9-81ED-4DB2-BD59-A6C34878D82A}">
                    <a16:rowId xmlns:a16="http://schemas.microsoft.com/office/drawing/2014/main" val="10021"/>
                  </a:ext>
                </a:extLst>
              </a:tr>
            </a:tbl>
          </a:graphicData>
        </a:graphic>
      </p:graphicFrame>
      <p:pic>
        <p:nvPicPr>
          <p:cNvPr id="89" name="Picture 88">
            <a:extLst>
              <a:ext uri="{FF2B5EF4-FFF2-40B4-BE49-F238E27FC236}">
                <a16:creationId xmlns:a16="http://schemas.microsoft.com/office/drawing/2014/main" id="{04E59EB9-06CB-974A-BBAC-15C03539C2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0892" y="1011424"/>
            <a:ext cx="1702945" cy="1691778"/>
          </a:xfrm>
          <a:prstGeom prst="rect">
            <a:avLst/>
          </a:prstGeom>
        </p:spPr>
      </p:pic>
      <p:sp>
        <p:nvSpPr>
          <p:cNvPr id="90" name="Rounded Rectangle 89">
            <a:extLst>
              <a:ext uri="{FF2B5EF4-FFF2-40B4-BE49-F238E27FC236}">
                <a16:creationId xmlns:a16="http://schemas.microsoft.com/office/drawing/2014/main" id="{5281BA30-91E0-944A-9A96-970E8FC456AA}"/>
              </a:ext>
            </a:extLst>
          </p:cNvPr>
          <p:cNvSpPr/>
          <p:nvPr/>
        </p:nvSpPr>
        <p:spPr>
          <a:xfrm>
            <a:off x="766167" y="2867690"/>
            <a:ext cx="3351772" cy="6604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Trigger-Space</a:t>
            </a:r>
            <a:endParaRPr lang="en-US" sz="1400" dirty="0">
              <a:solidFill>
                <a:schemeClr val="accent1"/>
              </a:solidFill>
            </a:endParaRPr>
          </a:p>
        </p:txBody>
      </p:sp>
      <p:sp>
        <p:nvSpPr>
          <p:cNvPr id="91" name="Rounded Rectangle 90">
            <a:extLst>
              <a:ext uri="{FF2B5EF4-FFF2-40B4-BE49-F238E27FC236}">
                <a16:creationId xmlns:a16="http://schemas.microsoft.com/office/drawing/2014/main" id="{0282D8E2-ED1E-EF4A-A302-9155AEFF0E2E}"/>
              </a:ext>
            </a:extLst>
          </p:cNvPr>
          <p:cNvSpPr/>
          <p:nvPr/>
        </p:nvSpPr>
        <p:spPr>
          <a:xfrm>
            <a:off x="4348080" y="2867690"/>
            <a:ext cx="3351772" cy="6604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Net Blockage</a:t>
            </a:r>
            <a:endParaRPr lang="en-US" sz="1400" dirty="0">
              <a:solidFill>
                <a:schemeClr val="accent1"/>
              </a:solidFill>
            </a:endParaRPr>
          </a:p>
        </p:txBody>
      </p:sp>
      <p:sp>
        <p:nvSpPr>
          <p:cNvPr id="92" name="Rounded Rectangle 91">
            <a:extLst>
              <a:ext uri="{FF2B5EF4-FFF2-40B4-BE49-F238E27FC236}">
                <a16:creationId xmlns:a16="http://schemas.microsoft.com/office/drawing/2014/main" id="{3797736F-9698-B244-B10D-89C0BE99A3AC}"/>
              </a:ext>
            </a:extLst>
          </p:cNvPr>
          <p:cNvSpPr/>
          <p:nvPr/>
        </p:nvSpPr>
        <p:spPr>
          <a:xfrm>
            <a:off x="7929993" y="2880390"/>
            <a:ext cx="3351772" cy="6604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Route Distance</a:t>
            </a:r>
            <a:endParaRPr lang="en-US" sz="1400" dirty="0">
              <a:solidFill>
                <a:schemeClr val="accent1"/>
              </a:solidFill>
            </a:endParaRPr>
          </a:p>
        </p:txBody>
      </p:sp>
      <p:pic>
        <p:nvPicPr>
          <p:cNvPr id="94" name="Picture 93">
            <a:extLst>
              <a:ext uri="{FF2B5EF4-FFF2-40B4-BE49-F238E27FC236}">
                <a16:creationId xmlns:a16="http://schemas.microsoft.com/office/drawing/2014/main" id="{0938484E-4433-1445-ACD7-2E932E4C341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845" t="10441" r="9002"/>
          <a:stretch/>
        </p:blipFill>
        <p:spPr>
          <a:xfrm>
            <a:off x="2428325" y="5230736"/>
            <a:ext cx="1816100" cy="1369255"/>
          </a:xfrm>
          <a:prstGeom prst="rect">
            <a:avLst/>
          </a:prstGeom>
        </p:spPr>
      </p:pic>
      <p:sp>
        <p:nvSpPr>
          <p:cNvPr id="95" name="Rectangle 94">
            <a:extLst>
              <a:ext uri="{FF2B5EF4-FFF2-40B4-BE49-F238E27FC236}">
                <a16:creationId xmlns:a16="http://schemas.microsoft.com/office/drawing/2014/main" id="{8B0B2E21-A1E4-7841-A267-857B23A0F58F}"/>
              </a:ext>
            </a:extLst>
          </p:cNvPr>
          <p:cNvSpPr/>
          <p:nvPr/>
        </p:nvSpPr>
        <p:spPr>
          <a:xfrm>
            <a:off x="8850382" y="4101150"/>
            <a:ext cx="786581" cy="7865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Elbow Connector 95">
            <a:extLst>
              <a:ext uri="{FF2B5EF4-FFF2-40B4-BE49-F238E27FC236}">
                <a16:creationId xmlns:a16="http://schemas.microsoft.com/office/drawing/2014/main" id="{91A947C8-D338-B148-A0AA-51E110E44606}"/>
              </a:ext>
            </a:extLst>
          </p:cNvPr>
          <p:cNvCxnSpPr>
            <a:cxnSpLocks/>
          </p:cNvCxnSpPr>
          <p:nvPr/>
        </p:nvCxnSpPr>
        <p:spPr>
          <a:xfrm rot="16200000" flipH="1">
            <a:off x="9577078" y="4200364"/>
            <a:ext cx="249868" cy="130098"/>
          </a:xfrm>
          <a:prstGeom prst="bent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3F63698-FE42-AF46-B563-D3461C158FD9}"/>
              </a:ext>
            </a:extLst>
          </p:cNvPr>
          <p:cNvCxnSpPr>
            <a:cxnSpLocks/>
          </p:cNvCxnSpPr>
          <p:nvPr/>
        </p:nvCxnSpPr>
        <p:spPr>
          <a:xfrm>
            <a:off x="8863082" y="4179808"/>
            <a:ext cx="0" cy="90855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42AF2DE8-A765-3E4F-BF45-EF5D2DBB85A1}"/>
              </a:ext>
            </a:extLst>
          </p:cNvPr>
          <p:cNvGrpSpPr/>
          <p:nvPr/>
        </p:nvGrpSpPr>
        <p:grpSpPr>
          <a:xfrm>
            <a:off x="766167" y="2048381"/>
            <a:ext cx="4088380" cy="716069"/>
            <a:chOff x="6470421" y="627877"/>
            <a:chExt cx="4088380" cy="716069"/>
          </a:xfrm>
        </p:grpSpPr>
        <p:grpSp>
          <p:nvGrpSpPr>
            <p:cNvPr id="99" name="Group 98">
              <a:extLst>
                <a:ext uri="{FF2B5EF4-FFF2-40B4-BE49-F238E27FC236}">
                  <a16:creationId xmlns:a16="http://schemas.microsoft.com/office/drawing/2014/main" id="{9C12E8E8-A893-D44F-AA4E-5D2925C74520}"/>
                </a:ext>
              </a:extLst>
            </p:cNvPr>
            <p:cNvGrpSpPr/>
            <p:nvPr/>
          </p:nvGrpSpPr>
          <p:grpSpPr>
            <a:xfrm>
              <a:off x="6481959" y="974614"/>
              <a:ext cx="3151323" cy="369332"/>
              <a:chOff x="9122537" y="6361165"/>
              <a:chExt cx="3151323" cy="369332"/>
            </a:xfrm>
          </p:grpSpPr>
          <p:sp>
            <p:nvSpPr>
              <p:cNvPr id="104" name="Rectangle 103">
                <a:extLst>
                  <a:ext uri="{FF2B5EF4-FFF2-40B4-BE49-F238E27FC236}">
                    <a16:creationId xmlns:a16="http://schemas.microsoft.com/office/drawing/2014/main" id="{4B2BA98C-7F5E-2943-A329-97CC1A8758EA}"/>
                  </a:ext>
                </a:extLst>
              </p:cNvPr>
              <p:cNvSpPr/>
              <p:nvPr/>
            </p:nvSpPr>
            <p:spPr>
              <a:xfrm>
                <a:off x="9122537" y="6506502"/>
                <a:ext cx="786581" cy="7865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84DF8ACF-9E1A-D547-B32D-8027C7DC4EE6}"/>
                  </a:ext>
                </a:extLst>
              </p:cNvPr>
              <p:cNvSpPr txBox="1"/>
              <p:nvPr/>
            </p:nvSpPr>
            <p:spPr>
              <a:xfrm>
                <a:off x="9951173" y="6361165"/>
                <a:ext cx="2322687" cy="369332"/>
              </a:xfrm>
              <a:prstGeom prst="rect">
                <a:avLst/>
              </a:prstGeom>
              <a:noFill/>
            </p:spPr>
            <p:txBody>
              <a:bodyPr wrap="none" rtlCol="0">
                <a:spAutoFit/>
              </a:bodyPr>
              <a:lstStyle/>
              <a:p>
                <a:r>
                  <a:rPr lang="en-US" dirty="0"/>
                  <a:t>= Security-Critical Wire</a:t>
                </a:r>
              </a:p>
            </p:txBody>
          </p:sp>
        </p:grpSp>
        <p:grpSp>
          <p:nvGrpSpPr>
            <p:cNvPr id="100" name="Group 99">
              <a:extLst>
                <a:ext uri="{FF2B5EF4-FFF2-40B4-BE49-F238E27FC236}">
                  <a16:creationId xmlns:a16="http://schemas.microsoft.com/office/drawing/2014/main" id="{AE7FFFCD-1CB9-5843-9058-675294D8502F}"/>
                </a:ext>
              </a:extLst>
            </p:cNvPr>
            <p:cNvGrpSpPr/>
            <p:nvPr/>
          </p:nvGrpSpPr>
          <p:grpSpPr>
            <a:xfrm>
              <a:off x="6470421" y="627877"/>
              <a:ext cx="4088380" cy="369332"/>
              <a:chOff x="6454776" y="6233041"/>
              <a:chExt cx="4088380" cy="369332"/>
            </a:xfrm>
          </p:grpSpPr>
          <p:sp>
            <p:nvSpPr>
              <p:cNvPr id="101" name="Rectangle 100">
                <a:extLst>
                  <a:ext uri="{FF2B5EF4-FFF2-40B4-BE49-F238E27FC236}">
                    <a16:creationId xmlns:a16="http://schemas.microsoft.com/office/drawing/2014/main" id="{1DA2FADB-A434-4E41-9EC6-C899F96628E9}"/>
                  </a:ext>
                </a:extLst>
              </p:cNvPr>
              <p:cNvSpPr/>
              <p:nvPr/>
            </p:nvSpPr>
            <p:spPr>
              <a:xfrm>
                <a:off x="6454776" y="6329004"/>
                <a:ext cx="190500" cy="2032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21C02BF3-5ED4-4F40-A9AF-9AEAE3C62096}"/>
                  </a:ext>
                </a:extLst>
              </p:cNvPr>
              <p:cNvSpPr txBox="1"/>
              <p:nvPr/>
            </p:nvSpPr>
            <p:spPr>
              <a:xfrm>
                <a:off x="6610541" y="6233041"/>
                <a:ext cx="3932615" cy="369332"/>
              </a:xfrm>
              <a:prstGeom prst="rect">
                <a:avLst/>
              </a:prstGeom>
              <a:noFill/>
            </p:spPr>
            <p:txBody>
              <a:bodyPr wrap="none" rtlCol="0">
                <a:spAutoFit/>
              </a:bodyPr>
              <a:lstStyle/>
              <a:p>
                <a:r>
                  <a:rPr lang="en-US" dirty="0"/>
                  <a:t>= Unused Placement/Routing Resources</a:t>
                </a:r>
              </a:p>
            </p:txBody>
          </p:sp>
        </p:grpSp>
      </p:grpSp>
      <p:sp>
        <p:nvSpPr>
          <p:cNvPr id="109" name="TextBox 108">
            <a:extLst>
              <a:ext uri="{FF2B5EF4-FFF2-40B4-BE49-F238E27FC236}">
                <a16:creationId xmlns:a16="http://schemas.microsoft.com/office/drawing/2014/main" id="{29101517-0287-3943-9071-07BFB5CEBA15}"/>
              </a:ext>
            </a:extLst>
          </p:cNvPr>
          <p:cNvSpPr txBox="1"/>
          <p:nvPr/>
        </p:nvSpPr>
        <p:spPr>
          <a:xfrm>
            <a:off x="6016220" y="771065"/>
            <a:ext cx="1395703" cy="276999"/>
          </a:xfrm>
          <a:prstGeom prst="rect">
            <a:avLst/>
          </a:prstGeom>
          <a:noFill/>
        </p:spPr>
        <p:txBody>
          <a:bodyPr wrap="none" rtlCol="0">
            <a:spAutoFit/>
          </a:bodyPr>
          <a:lstStyle/>
          <a:p>
            <a:r>
              <a:rPr lang="en-US" sz="1200" dirty="0"/>
              <a:t>OR1200 Processor</a:t>
            </a:r>
          </a:p>
        </p:txBody>
      </p:sp>
      <p:pic>
        <p:nvPicPr>
          <p:cNvPr id="110" name="Picture 109">
            <a:extLst>
              <a:ext uri="{FF2B5EF4-FFF2-40B4-BE49-F238E27FC236}">
                <a16:creationId xmlns:a16="http://schemas.microsoft.com/office/drawing/2014/main" id="{1EDF85EE-C408-1C49-98BD-4639D6891B6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31796" y="3820342"/>
            <a:ext cx="2984339" cy="2152896"/>
          </a:xfrm>
          <a:prstGeom prst="rect">
            <a:avLst/>
          </a:prstGeom>
          <a:ln w="38100">
            <a:solidFill>
              <a:schemeClr val="tx1"/>
            </a:solidFill>
          </a:ln>
        </p:spPr>
      </p:pic>
      <p:cxnSp>
        <p:nvCxnSpPr>
          <p:cNvPr id="111" name="Elbow Connector 110">
            <a:extLst>
              <a:ext uri="{FF2B5EF4-FFF2-40B4-BE49-F238E27FC236}">
                <a16:creationId xmlns:a16="http://schemas.microsoft.com/office/drawing/2014/main" id="{152FFCFF-6980-624D-82D3-67ED260F3462}"/>
              </a:ext>
            </a:extLst>
          </p:cNvPr>
          <p:cNvCxnSpPr>
            <a:cxnSpLocks/>
          </p:cNvCxnSpPr>
          <p:nvPr/>
        </p:nvCxnSpPr>
        <p:spPr>
          <a:xfrm>
            <a:off x="4801474" y="4907486"/>
            <a:ext cx="2441693" cy="111426"/>
          </a:xfrm>
          <a:prstGeom prst="bentConnector3">
            <a:avLst>
              <a:gd name="adj1" fmla="val 54941"/>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809CDB2B-1261-CC4B-8285-31207068F90E}"/>
              </a:ext>
            </a:extLst>
          </p:cNvPr>
          <p:cNvCxnSpPr>
            <a:cxnSpLocks/>
          </p:cNvCxnSpPr>
          <p:nvPr/>
        </p:nvCxnSpPr>
        <p:spPr>
          <a:xfrm>
            <a:off x="4804767" y="4812138"/>
            <a:ext cx="2438400" cy="111125"/>
          </a:xfrm>
          <a:prstGeom prst="bentConnector3">
            <a:avLst>
              <a:gd name="adj1" fmla="val 58854"/>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Round Same Side Corner Rectangle 112">
            <a:extLst>
              <a:ext uri="{FF2B5EF4-FFF2-40B4-BE49-F238E27FC236}">
                <a16:creationId xmlns:a16="http://schemas.microsoft.com/office/drawing/2014/main" id="{0EBF0C4F-7F9D-7D4E-A6D2-BB87007AD744}"/>
              </a:ext>
            </a:extLst>
          </p:cNvPr>
          <p:cNvSpPr/>
          <p:nvPr/>
        </p:nvSpPr>
        <p:spPr>
          <a:xfrm rot="10800000">
            <a:off x="6626507" y="5056437"/>
            <a:ext cx="616660" cy="168365"/>
          </a:xfrm>
          <a:prstGeom prst="round2Same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 Same Side Corner Rectangle 113">
            <a:extLst>
              <a:ext uri="{FF2B5EF4-FFF2-40B4-BE49-F238E27FC236}">
                <a16:creationId xmlns:a16="http://schemas.microsoft.com/office/drawing/2014/main" id="{7A59A6F0-30E0-6A44-86B8-8DAA540D05CA}"/>
              </a:ext>
            </a:extLst>
          </p:cNvPr>
          <p:cNvSpPr/>
          <p:nvPr/>
        </p:nvSpPr>
        <p:spPr>
          <a:xfrm rot="16200000">
            <a:off x="4607097" y="4773532"/>
            <a:ext cx="131096" cy="168365"/>
          </a:xfrm>
          <a:prstGeom prst="round2Same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349795C5-68C7-9E4F-B632-81C99DBEA34B}"/>
              </a:ext>
            </a:extLst>
          </p:cNvPr>
          <p:cNvCxnSpPr>
            <a:cxnSpLocks/>
          </p:cNvCxnSpPr>
          <p:nvPr/>
        </p:nvCxnSpPr>
        <p:spPr>
          <a:xfrm flipH="1" flipV="1">
            <a:off x="4699765" y="4930633"/>
            <a:ext cx="1331951" cy="12974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Diagram 115">
            <a:extLst>
              <a:ext uri="{FF2B5EF4-FFF2-40B4-BE49-F238E27FC236}">
                <a16:creationId xmlns:a16="http://schemas.microsoft.com/office/drawing/2014/main" id="{2E6F4F76-C8E0-6846-8365-7D4D0F1ABE10}"/>
              </a:ext>
            </a:extLst>
          </p:cNvPr>
          <p:cNvGraphicFramePr/>
          <p:nvPr>
            <p:extLst>
              <p:ext uri="{D42A27DB-BD31-4B8C-83A1-F6EECF244321}">
                <p14:modId xmlns:p14="http://schemas.microsoft.com/office/powerpoint/2010/main" val="3990521007"/>
              </p:ext>
            </p:extLst>
          </p:nvPr>
        </p:nvGraphicFramePr>
        <p:xfrm>
          <a:off x="4854547" y="1784673"/>
          <a:ext cx="1990416" cy="9663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17" name="Straight Arrow Connector 116">
            <a:extLst>
              <a:ext uri="{FF2B5EF4-FFF2-40B4-BE49-F238E27FC236}">
                <a16:creationId xmlns:a16="http://schemas.microsoft.com/office/drawing/2014/main" id="{8CBD1D6C-E6F6-A74D-8DA4-7210F5911EF6}"/>
              </a:ext>
            </a:extLst>
          </p:cNvPr>
          <p:cNvCxnSpPr>
            <a:cxnSpLocks/>
            <a:endCxn id="113" idx="3"/>
          </p:cNvCxnSpPr>
          <p:nvPr/>
        </p:nvCxnSpPr>
        <p:spPr>
          <a:xfrm flipV="1">
            <a:off x="6016220" y="5224802"/>
            <a:ext cx="918617" cy="10032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E9A8FF5-AAAB-B540-8A05-34C22F7663A9}"/>
              </a:ext>
            </a:extLst>
          </p:cNvPr>
          <p:cNvSpPr txBox="1"/>
          <p:nvPr/>
        </p:nvSpPr>
        <p:spPr>
          <a:xfrm>
            <a:off x="5249349" y="6134666"/>
            <a:ext cx="1506354" cy="430887"/>
          </a:xfrm>
          <a:prstGeom prst="rect">
            <a:avLst/>
          </a:prstGeom>
          <a:noFill/>
        </p:spPr>
        <p:txBody>
          <a:bodyPr wrap="square" rtlCol="0">
            <a:spAutoFit/>
          </a:bodyPr>
          <a:lstStyle/>
          <a:p>
            <a:pPr algn="ctr"/>
            <a:r>
              <a:rPr lang="en-US" sz="2200" dirty="0"/>
              <a:t>Unblocked</a:t>
            </a:r>
          </a:p>
        </p:txBody>
      </p:sp>
      <p:cxnSp>
        <p:nvCxnSpPr>
          <p:cNvPr id="119" name="Straight Connector 118">
            <a:extLst>
              <a:ext uri="{FF2B5EF4-FFF2-40B4-BE49-F238E27FC236}">
                <a16:creationId xmlns:a16="http://schemas.microsoft.com/office/drawing/2014/main" id="{8FF8F809-DF96-B14D-AE7A-5D0CF5DD4643}"/>
              </a:ext>
            </a:extLst>
          </p:cNvPr>
          <p:cNvCxnSpPr>
            <a:cxnSpLocks/>
          </p:cNvCxnSpPr>
          <p:nvPr/>
        </p:nvCxnSpPr>
        <p:spPr>
          <a:xfrm>
            <a:off x="4787517" y="4792167"/>
            <a:ext cx="1375" cy="1342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FEDEB83-DD32-4242-BDD1-462AA36383C2}"/>
              </a:ext>
            </a:extLst>
          </p:cNvPr>
          <p:cNvCxnSpPr>
            <a:cxnSpLocks/>
          </p:cNvCxnSpPr>
          <p:nvPr/>
        </p:nvCxnSpPr>
        <p:spPr>
          <a:xfrm>
            <a:off x="7235442" y="4903292"/>
            <a:ext cx="1375" cy="1342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F32D39D-5EFA-7744-ACE4-480B7CEBBDDD}"/>
              </a:ext>
            </a:extLst>
          </p:cNvPr>
          <p:cNvSpPr txBox="1"/>
          <p:nvPr/>
        </p:nvSpPr>
        <p:spPr>
          <a:xfrm>
            <a:off x="3967483" y="4461598"/>
            <a:ext cx="455574" cy="553998"/>
          </a:xfrm>
          <a:prstGeom prst="rect">
            <a:avLst/>
          </a:prstGeom>
          <a:noFill/>
        </p:spPr>
        <p:txBody>
          <a:bodyPr wrap="none" rtlCol="0">
            <a:spAutoFit/>
          </a:bodyPr>
          <a:lstStyle/>
          <a:p>
            <a:r>
              <a:rPr lang="en-US" sz="3000" dirty="0"/>
              <a:t>&amp;</a:t>
            </a:r>
          </a:p>
        </p:txBody>
      </p:sp>
      <p:sp>
        <p:nvSpPr>
          <p:cNvPr id="122" name="TextBox 121">
            <a:extLst>
              <a:ext uri="{FF2B5EF4-FFF2-40B4-BE49-F238E27FC236}">
                <a16:creationId xmlns:a16="http://schemas.microsoft.com/office/drawing/2014/main" id="{56ED0BE8-E408-3C4B-B2D4-E15CB6F20A64}"/>
              </a:ext>
            </a:extLst>
          </p:cNvPr>
          <p:cNvSpPr txBox="1"/>
          <p:nvPr/>
        </p:nvSpPr>
        <p:spPr>
          <a:xfrm>
            <a:off x="7572487" y="4463844"/>
            <a:ext cx="561372" cy="553998"/>
          </a:xfrm>
          <a:prstGeom prst="rect">
            <a:avLst/>
          </a:prstGeom>
          <a:noFill/>
        </p:spPr>
        <p:txBody>
          <a:bodyPr wrap="none" rtlCol="0">
            <a:spAutoFit/>
          </a:bodyPr>
          <a:lstStyle/>
          <a:p>
            <a:r>
              <a:rPr lang="en-US" sz="3000" dirty="0">
                <a:sym typeface="Wingdings" pitchFamily="2" charset="2"/>
              </a:rPr>
              <a:t></a:t>
            </a:r>
            <a:endParaRPr lang="en-US" sz="3000" dirty="0"/>
          </a:p>
        </p:txBody>
      </p:sp>
      <p:sp>
        <p:nvSpPr>
          <p:cNvPr id="123" name="Lightning Bolt 122">
            <a:extLst>
              <a:ext uri="{FF2B5EF4-FFF2-40B4-BE49-F238E27FC236}">
                <a16:creationId xmlns:a16="http://schemas.microsoft.com/office/drawing/2014/main" id="{7186DBFE-08A0-4448-9E09-B12EDF88BD33}"/>
              </a:ext>
            </a:extLst>
          </p:cNvPr>
          <p:cNvSpPr/>
          <p:nvPr/>
        </p:nvSpPr>
        <p:spPr>
          <a:xfrm>
            <a:off x="8307118" y="4468412"/>
            <a:ext cx="693513" cy="924441"/>
          </a:xfrm>
          <a:prstGeom prst="lightningBol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Lightning Bolt 123">
            <a:extLst>
              <a:ext uri="{FF2B5EF4-FFF2-40B4-BE49-F238E27FC236}">
                <a16:creationId xmlns:a16="http://schemas.microsoft.com/office/drawing/2014/main" id="{0DE1CB24-E720-F54A-A724-3D6F117D5D89}"/>
              </a:ext>
            </a:extLst>
          </p:cNvPr>
          <p:cNvSpPr/>
          <p:nvPr/>
        </p:nvSpPr>
        <p:spPr>
          <a:xfrm>
            <a:off x="9767061" y="4520825"/>
            <a:ext cx="491088" cy="516525"/>
          </a:xfrm>
          <a:prstGeom prst="lightningBol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Lightning Bolt 124">
            <a:extLst>
              <a:ext uri="{FF2B5EF4-FFF2-40B4-BE49-F238E27FC236}">
                <a16:creationId xmlns:a16="http://schemas.microsoft.com/office/drawing/2014/main" id="{6A6CA4D4-C4AD-E849-8E88-F994133759C1}"/>
              </a:ext>
            </a:extLst>
          </p:cNvPr>
          <p:cNvSpPr/>
          <p:nvPr/>
        </p:nvSpPr>
        <p:spPr>
          <a:xfrm>
            <a:off x="9581927" y="5311066"/>
            <a:ext cx="286247" cy="249868"/>
          </a:xfrm>
          <a:prstGeom prst="lightningBol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549CCE0-95DA-4547-9816-715177C242EB}"/>
              </a:ext>
            </a:extLst>
          </p:cNvPr>
          <p:cNvSpPr/>
          <p:nvPr/>
        </p:nvSpPr>
        <p:spPr>
          <a:xfrm>
            <a:off x="8143948" y="3690334"/>
            <a:ext cx="2923862" cy="250972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Attack Surface</a:t>
            </a:r>
          </a:p>
        </p:txBody>
      </p:sp>
    </p:spTree>
    <p:extLst>
      <p:ext uri="{BB962C8B-B14F-4D97-AF65-F5344CB8AC3E}">
        <p14:creationId xmlns:p14="http://schemas.microsoft.com/office/powerpoint/2010/main" val="3332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dissolv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dissolv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dissolve">
                                      <p:cBhvr>
                                        <p:cTn id="17" dur="500"/>
                                        <p:tgtEl>
                                          <p:spTgt spid="12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5"/>
                                        </p:tgtEl>
                                        <p:attrNameLst>
                                          <p:attrName>style.visibility</p:attrName>
                                        </p:attrNameLst>
                                      </p:cBhvr>
                                      <p:to>
                                        <p:strVal val="visible"/>
                                      </p:to>
                                    </p:set>
                                    <p:animEffect transition="in" filter="dissolve">
                                      <p:cBhvr>
                                        <p:cTn id="20" dur="500"/>
                                        <p:tgtEl>
                                          <p:spTgt spid="12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dissolve">
                                      <p:cBhvr>
                                        <p:cTn id="23" dur="500"/>
                                        <p:tgtEl>
                                          <p:spTgt spid="1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dissolve">
                                      <p:cBhvr>
                                        <p:cTn id="2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P spid="123" grpId="0" animBg="1"/>
      <p:bldP spid="124" grpId="0" animBg="1"/>
      <p:bldP spid="125" grpId="0" animBg="1"/>
      <p:bldP spid="1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E16-51C3-A144-9627-BBF999510285}"/>
              </a:ext>
            </a:extLst>
          </p:cNvPr>
          <p:cNvSpPr>
            <a:spLocks noGrp="1"/>
          </p:cNvSpPr>
          <p:nvPr>
            <p:ph type="title"/>
          </p:nvPr>
        </p:nvSpPr>
        <p:spPr/>
        <p:txBody>
          <a:bodyPr/>
          <a:lstStyle/>
          <a:p>
            <a:r>
              <a:rPr lang="en-US" dirty="0"/>
              <a:t>Justification for Metrics</a:t>
            </a:r>
          </a:p>
        </p:txBody>
      </p:sp>
      <p:sp>
        <p:nvSpPr>
          <p:cNvPr id="3" name="Content Placeholder 2">
            <a:extLst>
              <a:ext uri="{FF2B5EF4-FFF2-40B4-BE49-F238E27FC236}">
                <a16:creationId xmlns:a16="http://schemas.microsoft.com/office/drawing/2014/main" id="{A47B448B-4119-EE46-949F-E834A01EE343}"/>
              </a:ext>
            </a:extLst>
          </p:cNvPr>
          <p:cNvSpPr>
            <a:spLocks noGrp="1"/>
          </p:cNvSpPr>
          <p:nvPr>
            <p:ph idx="1"/>
          </p:nvPr>
        </p:nvSpPr>
        <p:spPr>
          <a:xfrm>
            <a:off x="680322" y="2336873"/>
            <a:ext cx="4940634" cy="3599316"/>
          </a:xfrm>
        </p:spPr>
        <p:txBody>
          <a:bodyPr/>
          <a:lstStyle/>
          <a:p>
            <a:r>
              <a:rPr lang="en-US" dirty="0"/>
              <a:t>Encapsulates the majority of additive hardware Trojans demonstrated</a:t>
            </a:r>
          </a:p>
          <a:p>
            <a:pPr lvl="1"/>
            <a:r>
              <a:rPr lang="en-US" dirty="0"/>
              <a:t>Add Transistors</a:t>
            </a:r>
          </a:p>
          <a:p>
            <a:pPr lvl="1"/>
            <a:r>
              <a:rPr lang="en-US" dirty="0"/>
              <a:t>Add Wires</a:t>
            </a:r>
          </a:p>
          <a:p>
            <a:pPr lvl="1"/>
            <a:r>
              <a:rPr lang="en-US" dirty="0"/>
              <a:t>Add Both</a:t>
            </a:r>
          </a:p>
          <a:p>
            <a:r>
              <a:rPr lang="en-US" dirty="0"/>
              <a:t>Metrics are flexible and can be interpreted:</a:t>
            </a:r>
          </a:p>
          <a:p>
            <a:pPr lvl="1"/>
            <a:r>
              <a:rPr lang="en-US" dirty="0"/>
              <a:t>Individually</a:t>
            </a:r>
          </a:p>
          <a:p>
            <a:pPr lvl="1"/>
            <a:r>
              <a:rPr lang="en-US" dirty="0"/>
              <a:t>Comprehensively</a:t>
            </a:r>
          </a:p>
          <a:p>
            <a:pPr lvl="1"/>
            <a:endParaRPr lang="en-US" dirty="0"/>
          </a:p>
        </p:txBody>
      </p:sp>
      <p:sp>
        <p:nvSpPr>
          <p:cNvPr id="4" name="Slide Number Placeholder 3">
            <a:extLst>
              <a:ext uri="{FF2B5EF4-FFF2-40B4-BE49-F238E27FC236}">
                <a16:creationId xmlns:a16="http://schemas.microsoft.com/office/drawing/2014/main" id="{F85BE4EE-54CD-FE4C-968D-2FA1A6E9D340}"/>
              </a:ext>
            </a:extLst>
          </p:cNvPr>
          <p:cNvSpPr>
            <a:spLocks noGrp="1"/>
          </p:cNvSpPr>
          <p:nvPr>
            <p:ph type="sldNum" sz="quarter" idx="12"/>
          </p:nvPr>
        </p:nvSpPr>
        <p:spPr/>
        <p:txBody>
          <a:bodyPr/>
          <a:lstStyle/>
          <a:p>
            <a:fld id="{8F4D8E95-F5EC-E74B-8D28-161092B5979D}" type="slidenum">
              <a:rPr lang="en-US" smtClean="0"/>
              <a:t>14</a:t>
            </a:fld>
            <a:endParaRPr lang="en-US"/>
          </a:p>
        </p:txBody>
      </p:sp>
      <p:sp>
        <p:nvSpPr>
          <p:cNvPr id="27" name="Rounded Rectangle 26">
            <a:extLst>
              <a:ext uri="{FF2B5EF4-FFF2-40B4-BE49-F238E27FC236}">
                <a16:creationId xmlns:a16="http://schemas.microsoft.com/office/drawing/2014/main" id="{D967F7D4-F54E-E943-9541-4594D003EFA2}"/>
              </a:ext>
            </a:extLst>
          </p:cNvPr>
          <p:cNvSpPr/>
          <p:nvPr/>
        </p:nvSpPr>
        <p:spPr>
          <a:xfrm>
            <a:off x="5816009" y="2471784"/>
            <a:ext cx="5411972" cy="3546244"/>
          </a:xfrm>
          <a:prstGeom prst="roundRect">
            <a:avLst>
              <a:gd name="adj" fmla="val 7043"/>
            </a:avLst>
          </a:prstGeom>
          <a:solidFill>
            <a:schemeClr val="bg2">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Additive (Layout-Level) Trojans</a:t>
            </a:r>
          </a:p>
          <a:p>
            <a:pPr algn="ctr"/>
            <a:endParaRPr lang="en-US" b="1" dirty="0">
              <a:solidFill>
                <a:schemeClr val="accent1">
                  <a:lumMod val="75000"/>
                </a:schemeClr>
              </a:solidFill>
            </a:endParaRPr>
          </a:p>
          <a:p>
            <a:pPr algn="ctr"/>
            <a:endParaRPr lang="en-US" b="1" dirty="0">
              <a:solidFill>
                <a:schemeClr val="accent1">
                  <a:lumMod val="75000"/>
                </a:schemeClr>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8" name="Rounded Rectangle 27">
            <a:extLst>
              <a:ext uri="{FF2B5EF4-FFF2-40B4-BE49-F238E27FC236}">
                <a16:creationId xmlns:a16="http://schemas.microsoft.com/office/drawing/2014/main" id="{781271B9-D221-5549-9A04-298E6BE1CAA2}"/>
              </a:ext>
            </a:extLst>
          </p:cNvPr>
          <p:cNvSpPr/>
          <p:nvPr/>
        </p:nvSpPr>
        <p:spPr>
          <a:xfrm>
            <a:off x="7644809" y="3119991"/>
            <a:ext cx="1614594"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Type?</a:t>
            </a:r>
          </a:p>
        </p:txBody>
      </p:sp>
      <p:sp>
        <p:nvSpPr>
          <p:cNvPr id="29" name="Rounded Rectangle 28">
            <a:extLst>
              <a:ext uri="{FF2B5EF4-FFF2-40B4-BE49-F238E27FC236}">
                <a16:creationId xmlns:a16="http://schemas.microsoft.com/office/drawing/2014/main" id="{138758CD-30A6-0048-BA44-38907919DED4}"/>
              </a:ext>
            </a:extLst>
          </p:cNvPr>
          <p:cNvSpPr/>
          <p:nvPr/>
        </p:nvSpPr>
        <p:spPr>
          <a:xfrm>
            <a:off x="6427631" y="4142696"/>
            <a:ext cx="1737360"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 Transistors?</a:t>
            </a:r>
          </a:p>
        </p:txBody>
      </p:sp>
      <p:sp>
        <p:nvSpPr>
          <p:cNvPr id="30" name="TextBox 29">
            <a:extLst>
              <a:ext uri="{FF2B5EF4-FFF2-40B4-BE49-F238E27FC236}">
                <a16:creationId xmlns:a16="http://schemas.microsoft.com/office/drawing/2014/main" id="{511A95A0-8B4B-2648-A459-99E4BBB0F5C4}"/>
              </a:ext>
            </a:extLst>
          </p:cNvPr>
          <p:cNvSpPr txBox="1"/>
          <p:nvPr/>
        </p:nvSpPr>
        <p:spPr>
          <a:xfrm>
            <a:off x="5922968" y="4946123"/>
            <a:ext cx="1213922" cy="523220"/>
          </a:xfrm>
          <a:prstGeom prst="rect">
            <a:avLst/>
          </a:prstGeom>
          <a:noFill/>
        </p:spPr>
        <p:txBody>
          <a:bodyPr wrap="none" rtlCol="0">
            <a:spAutoFit/>
          </a:bodyPr>
          <a:lstStyle/>
          <a:p>
            <a:pPr algn="ctr"/>
            <a:r>
              <a:rPr lang="en-US" sz="1400" b="1" dirty="0"/>
              <a:t>Parasitic Wire</a:t>
            </a:r>
          </a:p>
          <a:p>
            <a:pPr algn="ctr"/>
            <a:r>
              <a:rPr lang="en-US" sz="1400" dirty="0"/>
              <a:t>RD</a:t>
            </a:r>
          </a:p>
        </p:txBody>
      </p:sp>
      <p:sp>
        <p:nvSpPr>
          <p:cNvPr id="31" name="TextBox 30">
            <a:extLst>
              <a:ext uri="{FF2B5EF4-FFF2-40B4-BE49-F238E27FC236}">
                <a16:creationId xmlns:a16="http://schemas.microsoft.com/office/drawing/2014/main" id="{AD79BC9E-81A6-F244-8832-84A5DF5F45D3}"/>
              </a:ext>
            </a:extLst>
          </p:cNvPr>
          <p:cNvSpPr txBox="1"/>
          <p:nvPr/>
        </p:nvSpPr>
        <p:spPr>
          <a:xfrm>
            <a:off x="7351422" y="4946123"/>
            <a:ext cx="1333570" cy="523220"/>
          </a:xfrm>
          <a:prstGeom prst="rect">
            <a:avLst/>
          </a:prstGeom>
          <a:noFill/>
        </p:spPr>
        <p:txBody>
          <a:bodyPr wrap="none" rtlCol="0">
            <a:spAutoFit/>
          </a:bodyPr>
          <a:lstStyle/>
          <a:p>
            <a:pPr algn="ctr"/>
            <a:r>
              <a:rPr lang="en-US" sz="1400" b="1" dirty="0"/>
              <a:t>Parasitic Circuit</a:t>
            </a:r>
          </a:p>
          <a:p>
            <a:pPr algn="ctr"/>
            <a:r>
              <a:rPr lang="en-US" sz="1400" dirty="0"/>
              <a:t>TS, RD</a:t>
            </a:r>
          </a:p>
        </p:txBody>
      </p:sp>
      <p:sp>
        <p:nvSpPr>
          <p:cNvPr id="32" name="TextBox 31">
            <a:extLst>
              <a:ext uri="{FF2B5EF4-FFF2-40B4-BE49-F238E27FC236}">
                <a16:creationId xmlns:a16="http://schemas.microsoft.com/office/drawing/2014/main" id="{73F1FF1B-EEFB-C24A-8B6B-45C59721F466}"/>
              </a:ext>
            </a:extLst>
          </p:cNvPr>
          <p:cNvSpPr txBox="1"/>
          <p:nvPr/>
        </p:nvSpPr>
        <p:spPr>
          <a:xfrm>
            <a:off x="8820830" y="4946124"/>
            <a:ext cx="1118703" cy="523220"/>
          </a:xfrm>
          <a:prstGeom prst="rect">
            <a:avLst/>
          </a:prstGeom>
          <a:noFill/>
        </p:spPr>
        <p:txBody>
          <a:bodyPr wrap="none" rtlCol="0">
            <a:spAutoFit/>
          </a:bodyPr>
          <a:lstStyle/>
          <a:p>
            <a:pPr algn="ctr"/>
            <a:r>
              <a:rPr lang="en-US" sz="1400" b="1" dirty="0"/>
              <a:t>Short-Circuit</a:t>
            </a:r>
          </a:p>
          <a:p>
            <a:pPr algn="ctr"/>
            <a:r>
              <a:rPr lang="en-US" sz="1400" dirty="0"/>
              <a:t>NB, RD</a:t>
            </a:r>
          </a:p>
        </p:txBody>
      </p:sp>
      <p:sp>
        <p:nvSpPr>
          <p:cNvPr id="33" name="TextBox 32">
            <a:extLst>
              <a:ext uri="{FF2B5EF4-FFF2-40B4-BE49-F238E27FC236}">
                <a16:creationId xmlns:a16="http://schemas.microsoft.com/office/drawing/2014/main" id="{A416C396-9C11-7B4B-9DCA-4F6A5E4B6BF5}"/>
              </a:ext>
            </a:extLst>
          </p:cNvPr>
          <p:cNvSpPr txBox="1"/>
          <p:nvPr/>
        </p:nvSpPr>
        <p:spPr>
          <a:xfrm>
            <a:off x="10154049" y="4958452"/>
            <a:ext cx="990079" cy="523220"/>
          </a:xfrm>
          <a:prstGeom prst="rect">
            <a:avLst/>
          </a:prstGeom>
          <a:noFill/>
        </p:spPr>
        <p:txBody>
          <a:bodyPr wrap="none" rtlCol="0">
            <a:spAutoFit/>
          </a:bodyPr>
          <a:lstStyle/>
          <a:p>
            <a:pPr algn="ctr"/>
            <a:r>
              <a:rPr lang="en-US" sz="1400" b="1" dirty="0"/>
              <a:t>Functional</a:t>
            </a:r>
          </a:p>
          <a:p>
            <a:pPr algn="ctr"/>
            <a:r>
              <a:rPr lang="en-US" sz="1400" dirty="0"/>
              <a:t>TS, NB, RD</a:t>
            </a:r>
          </a:p>
        </p:txBody>
      </p:sp>
      <p:cxnSp>
        <p:nvCxnSpPr>
          <p:cNvPr id="34" name="Straight Arrow Connector 33">
            <a:extLst>
              <a:ext uri="{FF2B5EF4-FFF2-40B4-BE49-F238E27FC236}">
                <a16:creationId xmlns:a16="http://schemas.microsoft.com/office/drawing/2014/main" id="{D93CF6E7-8867-7A46-A45C-45DFD4C53CAC}"/>
              </a:ext>
            </a:extLst>
          </p:cNvPr>
          <p:cNvCxnSpPr>
            <a:cxnSpLocks/>
            <a:stCxn id="28" idx="2"/>
            <a:endCxn id="29" idx="0"/>
          </p:cNvCxnSpPr>
          <p:nvPr/>
        </p:nvCxnSpPr>
        <p:spPr>
          <a:xfrm flipH="1">
            <a:off x="7296311" y="3454288"/>
            <a:ext cx="1155795" cy="68840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2956AD-8477-304D-9E2E-A7C3A27E6274}"/>
              </a:ext>
            </a:extLst>
          </p:cNvPr>
          <p:cNvCxnSpPr>
            <a:cxnSpLocks/>
            <a:stCxn id="28" idx="2"/>
            <a:endCxn id="47" idx="0"/>
          </p:cNvCxnSpPr>
          <p:nvPr/>
        </p:nvCxnSpPr>
        <p:spPr>
          <a:xfrm>
            <a:off x="8452106" y="3454288"/>
            <a:ext cx="1525757" cy="68224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B18555-EF4B-5040-AEEB-5AA6ABC953A4}"/>
              </a:ext>
            </a:extLst>
          </p:cNvPr>
          <p:cNvCxnSpPr>
            <a:cxnSpLocks/>
            <a:stCxn id="29" idx="2"/>
            <a:endCxn id="30" idx="0"/>
          </p:cNvCxnSpPr>
          <p:nvPr/>
        </p:nvCxnSpPr>
        <p:spPr>
          <a:xfrm flipH="1">
            <a:off x="6529929" y="4476993"/>
            <a:ext cx="766382" cy="46913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CB6D97-71EE-934D-9860-9F9BAF28EE26}"/>
              </a:ext>
            </a:extLst>
          </p:cNvPr>
          <p:cNvCxnSpPr>
            <a:cxnSpLocks/>
            <a:stCxn id="29" idx="2"/>
            <a:endCxn id="31" idx="0"/>
          </p:cNvCxnSpPr>
          <p:nvPr/>
        </p:nvCxnSpPr>
        <p:spPr>
          <a:xfrm>
            <a:off x="7296311" y="4476993"/>
            <a:ext cx="721896" cy="46913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9A8C128-D7F5-094A-8980-62E5D552D746}"/>
              </a:ext>
            </a:extLst>
          </p:cNvPr>
          <p:cNvCxnSpPr>
            <a:cxnSpLocks/>
            <a:stCxn id="47" idx="2"/>
            <a:endCxn id="32" idx="0"/>
          </p:cNvCxnSpPr>
          <p:nvPr/>
        </p:nvCxnSpPr>
        <p:spPr>
          <a:xfrm flipH="1">
            <a:off x="9380182" y="4470827"/>
            <a:ext cx="597681" cy="47529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0645E4-FA5B-744A-9DDA-4D573FF623B9}"/>
              </a:ext>
            </a:extLst>
          </p:cNvPr>
          <p:cNvCxnSpPr>
            <a:cxnSpLocks/>
            <a:stCxn id="47" idx="2"/>
            <a:endCxn id="33" idx="0"/>
          </p:cNvCxnSpPr>
          <p:nvPr/>
        </p:nvCxnSpPr>
        <p:spPr>
          <a:xfrm>
            <a:off x="9977863" y="4470827"/>
            <a:ext cx="671226" cy="48762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C274358-3885-8949-AA81-2FCC33AB6BE7}"/>
              </a:ext>
            </a:extLst>
          </p:cNvPr>
          <p:cNvSpPr txBox="1"/>
          <p:nvPr/>
        </p:nvSpPr>
        <p:spPr>
          <a:xfrm>
            <a:off x="6772147" y="3563180"/>
            <a:ext cx="1026115" cy="307777"/>
          </a:xfrm>
          <a:prstGeom prst="rect">
            <a:avLst/>
          </a:prstGeom>
          <a:noFill/>
        </p:spPr>
        <p:txBody>
          <a:bodyPr wrap="none" rtlCol="0">
            <a:spAutoFit/>
          </a:bodyPr>
          <a:lstStyle/>
          <a:p>
            <a:r>
              <a:rPr lang="en-US" sz="1400" b="1" dirty="0"/>
              <a:t>Standalone</a:t>
            </a:r>
          </a:p>
        </p:txBody>
      </p:sp>
      <p:sp>
        <p:nvSpPr>
          <p:cNvPr id="41" name="TextBox 40">
            <a:extLst>
              <a:ext uri="{FF2B5EF4-FFF2-40B4-BE49-F238E27FC236}">
                <a16:creationId xmlns:a16="http://schemas.microsoft.com/office/drawing/2014/main" id="{D133E199-AC42-0E4B-9D1C-F14F1EECBB8C}"/>
              </a:ext>
            </a:extLst>
          </p:cNvPr>
          <p:cNvSpPr txBox="1"/>
          <p:nvPr/>
        </p:nvSpPr>
        <p:spPr>
          <a:xfrm>
            <a:off x="7693332" y="4531565"/>
            <a:ext cx="425181" cy="307777"/>
          </a:xfrm>
          <a:prstGeom prst="rect">
            <a:avLst/>
          </a:prstGeom>
          <a:noFill/>
        </p:spPr>
        <p:txBody>
          <a:bodyPr wrap="none" rtlCol="0">
            <a:spAutoFit/>
          </a:bodyPr>
          <a:lstStyle/>
          <a:p>
            <a:r>
              <a:rPr lang="en-US" sz="1400" b="1" dirty="0"/>
              <a:t>Yes</a:t>
            </a:r>
          </a:p>
        </p:txBody>
      </p:sp>
      <p:sp>
        <p:nvSpPr>
          <p:cNvPr id="42" name="TextBox 41">
            <a:extLst>
              <a:ext uri="{FF2B5EF4-FFF2-40B4-BE49-F238E27FC236}">
                <a16:creationId xmlns:a16="http://schemas.microsoft.com/office/drawing/2014/main" id="{CA6E196B-6C85-294D-B324-25FEDFD133E4}"/>
              </a:ext>
            </a:extLst>
          </p:cNvPr>
          <p:cNvSpPr txBox="1"/>
          <p:nvPr/>
        </p:nvSpPr>
        <p:spPr>
          <a:xfrm>
            <a:off x="6508619" y="4510300"/>
            <a:ext cx="399468" cy="307777"/>
          </a:xfrm>
          <a:prstGeom prst="rect">
            <a:avLst/>
          </a:prstGeom>
          <a:noFill/>
        </p:spPr>
        <p:txBody>
          <a:bodyPr wrap="none" rtlCol="0">
            <a:spAutoFit/>
          </a:bodyPr>
          <a:lstStyle/>
          <a:p>
            <a:r>
              <a:rPr lang="en-US" sz="1400" b="1" dirty="0"/>
              <a:t>No</a:t>
            </a:r>
          </a:p>
        </p:txBody>
      </p:sp>
      <p:sp>
        <p:nvSpPr>
          <p:cNvPr id="43" name="TextBox 42">
            <a:extLst>
              <a:ext uri="{FF2B5EF4-FFF2-40B4-BE49-F238E27FC236}">
                <a16:creationId xmlns:a16="http://schemas.microsoft.com/office/drawing/2014/main" id="{0CE8D189-518D-0446-8A66-BF686F3FAD16}"/>
              </a:ext>
            </a:extLst>
          </p:cNvPr>
          <p:cNvSpPr txBox="1"/>
          <p:nvPr/>
        </p:nvSpPr>
        <p:spPr>
          <a:xfrm>
            <a:off x="9203111" y="3543819"/>
            <a:ext cx="955262" cy="307777"/>
          </a:xfrm>
          <a:prstGeom prst="rect">
            <a:avLst/>
          </a:prstGeom>
          <a:noFill/>
        </p:spPr>
        <p:txBody>
          <a:bodyPr wrap="none" rtlCol="0">
            <a:spAutoFit/>
          </a:bodyPr>
          <a:lstStyle/>
          <a:p>
            <a:r>
              <a:rPr lang="en-US" sz="1400" b="1" dirty="0"/>
              <a:t>Integrated</a:t>
            </a:r>
          </a:p>
        </p:txBody>
      </p:sp>
      <p:sp>
        <p:nvSpPr>
          <p:cNvPr id="44" name="TextBox 43">
            <a:extLst>
              <a:ext uri="{FF2B5EF4-FFF2-40B4-BE49-F238E27FC236}">
                <a16:creationId xmlns:a16="http://schemas.microsoft.com/office/drawing/2014/main" id="{62BCA10D-2A9C-7D42-A819-B71CE1E86121}"/>
              </a:ext>
            </a:extLst>
          </p:cNvPr>
          <p:cNvSpPr txBox="1"/>
          <p:nvPr/>
        </p:nvSpPr>
        <p:spPr>
          <a:xfrm>
            <a:off x="10332124" y="4531564"/>
            <a:ext cx="425181" cy="307777"/>
          </a:xfrm>
          <a:prstGeom prst="rect">
            <a:avLst/>
          </a:prstGeom>
          <a:noFill/>
        </p:spPr>
        <p:txBody>
          <a:bodyPr wrap="none" rtlCol="0">
            <a:spAutoFit/>
          </a:bodyPr>
          <a:lstStyle/>
          <a:p>
            <a:r>
              <a:rPr lang="en-US" sz="1400" b="1" dirty="0"/>
              <a:t>Yes</a:t>
            </a:r>
          </a:p>
        </p:txBody>
      </p:sp>
      <p:sp>
        <p:nvSpPr>
          <p:cNvPr id="45" name="TextBox 44">
            <a:extLst>
              <a:ext uri="{FF2B5EF4-FFF2-40B4-BE49-F238E27FC236}">
                <a16:creationId xmlns:a16="http://schemas.microsoft.com/office/drawing/2014/main" id="{615653F1-D3B9-9044-922C-7EC1E9023503}"/>
              </a:ext>
            </a:extLst>
          </p:cNvPr>
          <p:cNvSpPr txBox="1"/>
          <p:nvPr/>
        </p:nvSpPr>
        <p:spPr>
          <a:xfrm>
            <a:off x="9237466" y="4506852"/>
            <a:ext cx="399468" cy="307777"/>
          </a:xfrm>
          <a:prstGeom prst="rect">
            <a:avLst/>
          </a:prstGeom>
          <a:noFill/>
        </p:spPr>
        <p:txBody>
          <a:bodyPr wrap="none" rtlCol="0">
            <a:spAutoFit/>
          </a:bodyPr>
          <a:lstStyle/>
          <a:p>
            <a:r>
              <a:rPr lang="en-US" sz="1400" b="1" dirty="0"/>
              <a:t>No</a:t>
            </a:r>
          </a:p>
        </p:txBody>
      </p:sp>
      <p:sp>
        <p:nvSpPr>
          <p:cNvPr id="46" name="TextBox 45">
            <a:extLst>
              <a:ext uri="{FF2B5EF4-FFF2-40B4-BE49-F238E27FC236}">
                <a16:creationId xmlns:a16="http://schemas.microsoft.com/office/drawing/2014/main" id="{87B85C25-F8E5-0043-8156-FF0A64DDBA01}"/>
              </a:ext>
            </a:extLst>
          </p:cNvPr>
          <p:cNvSpPr txBox="1"/>
          <p:nvPr/>
        </p:nvSpPr>
        <p:spPr>
          <a:xfrm>
            <a:off x="6312913" y="5611350"/>
            <a:ext cx="4371213" cy="276999"/>
          </a:xfrm>
          <a:prstGeom prst="rect">
            <a:avLst/>
          </a:prstGeom>
          <a:noFill/>
          <a:ln>
            <a:solidFill>
              <a:schemeClr val="tx1"/>
            </a:solidFill>
          </a:ln>
        </p:spPr>
        <p:txBody>
          <a:bodyPr wrap="square" rtlCol="0">
            <a:spAutoFit/>
          </a:bodyPr>
          <a:lstStyle/>
          <a:p>
            <a:pPr algn="ctr"/>
            <a:r>
              <a:rPr lang="en-US" sz="1200" b="1" dirty="0"/>
              <a:t>TS</a:t>
            </a:r>
            <a:r>
              <a:rPr lang="en-US" sz="1200" dirty="0"/>
              <a:t> = </a:t>
            </a:r>
            <a:r>
              <a:rPr lang="en-US" sz="1200" b="1" dirty="0"/>
              <a:t>T</a:t>
            </a:r>
            <a:r>
              <a:rPr lang="en-US" sz="1200" dirty="0"/>
              <a:t>rigger </a:t>
            </a:r>
            <a:r>
              <a:rPr lang="en-US" sz="1200" b="1" dirty="0"/>
              <a:t>S</a:t>
            </a:r>
            <a:r>
              <a:rPr lang="en-US" sz="1200" dirty="0"/>
              <a:t>pace; </a:t>
            </a:r>
            <a:r>
              <a:rPr lang="en-US" sz="1200" b="1" dirty="0"/>
              <a:t>NB</a:t>
            </a:r>
            <a:r>
              <a:rPr lang="en-US" sz="1200" dirty="0"/>
              <a:t> = </a:t>
            </a:r>
            <a:r>
              <a:rPr lang="en-US" sz="1200" b="1" dirty="0"/>
              <a:t>N</a:t>
            </a:r>
            <a:r>
              <a:rPr lang="en-US" sz="1200" dirty="0"/>
              <a:t>et </a:t>
            </a:r>
            <a:r>
              <a:rPr lang="en-US" sz="1200" b="1" dirty="0"/>
              <a:t>B</a:t>
            </a:r>
            <a:r>
              <a:rPr lang="en-US" sz="1200" dirty="0"/>
              <a:t>lockage; </a:t>
            </a:r>
            <a:r>
              <a:rPr lang="en-US" sz="1200" b="1" dirty="0"/>
              <a:t>RD</a:t>
            </a:r>
            <a:r>
              <a:rPr lang="en-US" sz="1200" dirty="0"/>
              <a:t> = </a:t>
            </a:r>
            <a:r>
              <a:rPr lang="en-US" sz="1200" b="1" dirty="0"/>
              <a:t>R</a:t>
            </a:r>
            <a:r>
              <a:rPr lang="en-US" sz="1200" dirty="0"/>
              <a:t>oute </a:t>
            </a:r>
            <a:r>
              <a:rPr lang="en-US" sz="1200" b="1" dirty="0"/>
              <a:t>D</a:t>
            </a:r>
            <a:r>
              <a:rPr lang="en-US" sz="1200" dirty="0"/>
              <a:t>istance </a:t>
            </a:r>
          </a:p>
        </p:txBody>
      </p:sp>
      <p:sp>
        <p:nvSpPr>
          <p:cNvPr id="47" name="Rounded Rectangle 46">
            <a:extLst>
              <a:ext uri="{FF2B5EF4-FFF2-40B4-BE49-F238E27FC236}">
                <a16:creationId xmlns:a16="http://schemas.microsoft.com/office/drawing/2014/main" id="{D05B0AE2-90C0-3540-91C9-ED045736203F}"/>
              </a:ext>
            </a:extLst>
          </p:cNvPr>
          <p:cNvSpPr/>
          <p:nvPr/>
        </p:nvSpPr>
        <p:spPr>
          <a:xfrm>
            <a:off x="9109183" y="4136530"/>
            <a:ext cx="1737360" cy="33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 Transistors?</a:t>
            </a:r>
          </a:p>
        </p:txBody>
      </p:sp>
    </p:spTree>
    <p:extLst>
      <p:ext uri="{BB962C8B-B14F-4D97-AF65-F5344CB8AC3E}">
        <p14:creationId xmlns:p14="http://schemas.microsoft.com/office/powerpoint/2010/main" val="136907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B7C4-5A76-5D44-A9D7-0A40FF230A5D}"/>
              </a:ext>
            </a:extLst>
          </p:cNvPr>
          <p:cNvSpPr>
            <a:spLocks noGrp="1"/>
          </p:cNvSpPr>
          <p:nvPr>
            <p:ph type="title"/>
          </p:nvPr>
        </p:nvSpPr>
        <p:spPr/>
        <p:txBody>
          <a:bodyPr/>
          <a:lstStyle/>
          <a:p>
            <a:r>
              <a:rPr lang="en-US" dirty="0"/>
              <a:t>Evaluation</a:t>
            </a:r>
          </a:p>
        </p:txBody>
      </p:sp>
      <p:sp>
        <p:nvSpPr>
          <p:cNvPr id="4" name="Slide Number Placeholder 3">
            <a:extLst>
              <a:ext uri="{FF2B5EF4-FFF2-40B4-BE49-F238E27FC236}">
                <a16:creationId xmlns:a16="http://schemas.microsoft.com/office/drawing/2014/main" id="{97B66747-978E-724D-87AC-E45DE72642FB}"/>
              </a:ext>
            </a:extLst>
          </p:cNvPr>
          <p:cNvSpPr>
            <a:spLocks noGrp="1"/>
          </p:cNvSpPr>
          <p:nvPr>
            <p:ph type="sldNum" sz="quarter" idx="12"/>
          </p:nvPr>
        </p:nvSpPr>
        <p:spPr/>
        <p:txBody>
          <a:bodyPr/>
          <a:lstStyle/>
          <a:p>
            <a:fld id="{8F4D8E95-F5EC-E74B-8D28-161092B5979D}" type="slidenum">
              <a:rPr lang="en-US" smtClean="0"/>
              <a:t>15</a:t>
            </a:fld>
            <a:endParaRPr lang="en-US"/>
          </a:p>
        </p:txBody>
      </p:sp>
      <p:sp>
        <p:nvSpPr>
          <p:cNvPr id="27" name="Content Placeholder 5">
            <a:extLst>
              <a:ext uri="{FF2B5EF4-FFF2-40B4-BE49-F238E27FC236}">
                <a16:creationId xmlns:a16="http://schemas.microsoft.com/office/drawing/2014/main" id="{96544FE8-5BD1-CC4D-8B5B-F9D120C34C01}"/>
              </a:ext>
            </a:extLst>
          </p:cNvPr>
          <p:cNvSpPr>
            <a:spLocks noGrp="1"/>
          </p:cNvSpPr>
          <p:nvPr>
            <p:ph idx="1"/>
          </p:nvPr>
        </p:nvSpPr>
        <p:spPr>
          <a:xfrm>
            <a:off x="680321" y="2336872"/>
            <a:ext cx="9613861" cy="4394127"/>
          </a:xfrm>
        </p:spPr>
        <p:txBody>
          <a:bodyPr>
            <a:normAutofit lnSpcReduction="10000"/>
          </a:bodyPr>
          <a:lstStyle/>
          <a:p>
            <a:r>
              <a:rPr lang="en-US" dirty="0"/>
              <a:t>Uncover the </a:t>
            </a:r>
            <a:r>
              <a:rPr lang="en-US" i="1" u="sng" dirty="0"/>
              <a:t>effectiveness</a:t>
            </a:r>
            <a:r>
              <a:rPr lang="en-US" dirty="0"/>
              <a:t> of existing layout-level defenses</a:t>
            </a:r>
          </a:p>
          <a:p>
            <a:pPr lvl="1"/>
            <a:r>
              <a:rPr lang="en-US" dirty="0"/>
              <a:t>Undirected</a:t>
            </a:r>
          </a:p>
          <a:p>
            <a:pPr lvl="1"/>
            <a:r>
              <a:rPr lang="en-US" dirty="0"/>
              <a:t>Directed</a:t>
            </a:r>
          </a:p>
          <a:p>
            <a:r>
              <a:rPr lang="en-US" dirty="0"/>
              <a:t>Demonstrate ICAS metrics show </a:t>
            </a:r>
            <a:r>
              <a:rPr lang="en-US" i="1" u="sng" dirty="0"/>
              <a:t>where</a:t>
            </a:r>
            <a:r>
              <a:rPr lang="en-US" dirty="0"/>
              <a:t> IC layouts are most vulnerable to </a:t>
            </a:r>
            <a:r>
              <a:rPr lang="en-US" i="1" u="sng" dirty="0"/>
              <a:t>specific attacks</a:t>
            </a:r>
            <a:endParaRPr lang="en-US" dirty="0"/>
          </a:p>
          <a:p>
            <a:r>
              <a:rPr lang="en-US" dirty="0"/>
              <a:t>Study 60+ IC layouts</a:t>
            </a:r>
          </a:p>
          <a:p>
            <a:pPr lvl="1"/>
            <a:r>
              <a:rPr lang="en-US" dirty="0"/>
              <a:t>Three open-source cores:</a:t>
            </a:r>
          </a:p>
          <a:p>
            <a:pPr lvl="2"/>
            <a:r>
              <a:rPr lang="en-US" dirty="0"/>
              <a:t>OR1200 Processor</a:t>
            </a:r>
          </a:p>
          <a:p>
            <a:pPr lvl="2"/>
            <a:r>
              <a:rPr lang="en-US" dirty="0"/>
              <a:t>AES Accelerator</a:t>
            </a:r>
          </a:p>
          <a:p>
            <a:pPr lvl="2"/>
            <a:r>
              <a:rPr lang="en-US" dirty="0"/>
              <a:t>DSP Accelerator</a:t>
            </a:r>
          </a:p>
          <a:p>
            <a:pPr lvl="1"/>
            <a:r>
              <a:rPr lang="en-US" dirty="0"/>
              <a:t>IBM 45nm FDSOI process</a:t>
            </a:r>
          </a:p>
          <a:p>
            <a:pPr lvl="1"/>
            <a:r>
              <a:rPr lang="en-US" dirty="0"/>
              <a:t>Cadence Genus – Synthesis</a:t>
            </a:r>
          </a:p>
          <a:p>
            <a:pPr lvl="1"/>
            <a:r>
              <a:rPr lang="en-US" dirty="0"/>
              <a:t>Cadence </a:t>
            </a:r>
            <a:r>
              <a:rPr lang="en-US" dirty="0" err="1"/>
              <a:t>Innovus</a:t>
            </a:r>
            <a:r>
              <a:rPr lang="en-US" dirty="0"/>
              <a:t> – Layout</a:t>
            </a:r>
          </a:p>
          <a:p>
            <a:endParaRPr lang="en-US" dirty="0"/>
          </a:p>
        </p:txBody>
      </p:sp>
      <p:pic>
        <p:nvPicPr>
          <p:cNvPr id="28" name="Picture 27" descr="A picture containing clock&#10;&#10;Description automatically generated">
            <a:extLst>
              <a:ext uri="{FF2B5EF4-FFF2-40B4-BE49-F238E27FC236}">
                <a16:creationId xmlns:a16="http://schemas.microsoft.com/office/drawing/2014/main" id="{8FF86AFF-C1B1-9944-9CC8-FBDB8EBCE84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816374" y="3962517"/>
            <a:ext cx="2143593" cy="2477860"/>
          </a:xfrm>
          <a:prstGeom prst="rect">
            <a:avLst/>
          </a:prstGeom>
        </p:spPr>
      </p:pic>
      <p:pic>
        <p:nvPicPr>
          <p:cNvPr id="29" name="Picture 28" descr="A picture containing clock&#10;&#10;Description automatically generated">
            <a:extLst>
              <a:ext uri="{FF2B5EF4-FFF2-40B4-BE49-F238E27FC236}">
                <a16:creationId xmlns:a16="http://schemas.microsoft.com/office/drawing/2014/main" id="{502C42CD-68BD-864B-B541-AE96C4EBB0B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89278" y="3974183"/>
            <a:ext cx="2123607" cy="2477860"/>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AF2E23F2-FE3E-664E-AD86-0304232AB56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82840" y="3962517"/>
            <a:ext cx="2163579" cy="2477860"/>
          </a:xfrm>
          <a:prstGeom prst="rect">
            <a:avLst/>
          </a:prstGeom>
        </p:spPr>
      </p:pic>
      <p:sp>
        <p:nvSpPr>
          <p:cNvPr id="31" name="TextBox 30">
            <a:extLst>
              <a:ext uri="{FF2B5EF4-FFF2-40B4-BE49-F238E27FC236}">
                <a16:creationId xmlns:a16="http://schemas.microsoft.com/office/drawing/2014/main" id="{199167A0-D777-BD4B-95D6-907DC6B79420}"/>
              </a:ext>
            </a:extLst>
          </p:cNvPr>
          <p:cNvSpPr txBox="1"/>
          <p:nvPr/>
        </p:nvSpPr>
        <p:spPr>
          <a:xfrm>
            <a:off x="5986049" y="6058785"/>
            <a:ext cx="962123" cy="369332"/>
          </a:xfrm>
          <a:prstGeom prst="rect">
            <a:avLst/>
          </a:prstGeom>
          <a:noFill/>
        </p:spPr>
        <p:txBody>
          <a:bodyPr wrap="none" rtlCol="0">
            <a:spAutoFit/>
          </a:bodyPr>
          <a:lstStyle/>
          <a:p>
            <a:r>
              <a:rPr lang="en-US" dirty="0">
                <a:solidFill>
                  <a:schemeClr val="bg1"/>
                </a:solidFill>
              </a:rPr>
              <a:t>OR1200</a:t>
            </a:r>
          </a:p>
        </p:txBody>
      </p:sp>
      <p:sp>
        <p:nvSpPr>
          <p:cNvPr id="32" name="TextBox 31">
            <a:extLst>
              <a:ext uri="{FF2B5EF4-FFF2-40B4-BE49-F238E27FC236}">
                <a16:creationId xmlns:a16="http://schemas.microsoft.com/office/drawing/2014/main" id="{21F8321E-5AA4-7B4F-89EC-F4A56D38B743}"/>
              </a:ext>
            </a:extLst>
          </p:cNvPr>
          <p:cNvSpPr txBox="1"/>
          <p:nvPr/>
        </p:nvSpPr>
        <p:spPr>
          <a:xfrm>
            <a:off x="8397889" y="6058785"/>
            <a:ext cx="554960" cy="369332"/>
          </a:xfrm>
          <a:prstGeom prst="rect">
            <a:avLst/>
          </a:prstGeom>
          <a:noFill/>
        </p:spPr>
        <p:txBody>
          <a:bodyPr wrap="none" rtlCol="0">
            <a:spAutoFit/>
          </a:bodyPr>
          <a:lstStyle/>
          <a:p>
            <a:r>
              <a:rPr lang="en-US" dirty="0">
                <a:solidFill>
                  <a:schemeClr val="bg1"/>
                </a:solidFill>
              </a:rPr>
              <a:t>AES</a:t>
            </a:r>
          </a:p>
        </p:txBody>
      </p:sp>
      <p:sp>
        <p:nvSpPr>
          <p:cNvPr id="33" name="TextBox 32">
            <a:extLst>
              <a:ext uri="{FF2B5EF4-FFF2-40B4-BE49-F238E27FC236}">
                <a16:creationId xmlns:a16="http://schemas.microsoft.com/office/drawing/2014/main" id="{2EADF493-3887-F145-A46C-3E6076D40048}"/>
              </a:ext>
            </a:extLst>
          </p:cNvPr>
          <p:cNvSpPr txBox="1"/>
          <p:nvPr/>
        </p:nvSpPr>
        <p:spPr>
          <a:xfrm>
            <a:off x="10612293" y="6058785"/>
            <a:ext cx="564578" cy="369332"/>
          </a:xfrm>
          <a:prstGeom prst="rect">
            <a:avLst/>
          </a:prstGeom>
          <a:noFill/>
        </p:spPr>
        <p:txBody>
          <a:bodyPr wrap="none" rtlCol="0">
            <a:spAutoFit/>
          </a:bodyPr>
          <a:lstStyle/>
          <a:p>
            <a:r>
              <a:rPr lang="en-US" dirty="0">
                <a:solidFill>
                  <a:schemeClr val="bg1"/>
                </a:solidFill>
              </a:rPr>
              <a:t>DSP</a:t>
            </a:r>
          </a:p>
        </p:txBody>
      </p:sp>
      <p:sp>
        <p:nvSpPr>
          <p:cNvPr id="34" name="TextBox 33">
            <a:extLst>
              <a:ext uri="{FF2B5EF4-FFF2-40B4-BE49-F238E27FC236}">
                <a16:creationId xmlns:a16="http://schemas.microsoft.com/office/drawing/2014/main" id="{4F67CE66-EE62-1B4A-9910-CD91CD7A88D8}"/>
              </a:ext>
            </a:extLst>
          </p:cNvPr>
          <p:cNvSpPr txBox="1"/>
          <p:nvPr/>
        </p:nvSpPr>
        <p:spPr>
          <a:xfrm>
            <a:off x="6114064" y="6363919"/>
            <a:ext cx="674031" cy="369332"/>
          </a:xfrm>
          <a:prstGeom prst="rect">
            <a:avLst/>
          </a:prstGeom>
          <a:noFill/>
        </p:spPr>
        <p:txBody>
          <a:bodyPr wrap="none" rtlCol="0">
            <a:spAutoFit/>
          </a:bodyPr>
          <a:lstStyle/>
          <a:p>
            <a:r>
              <a:rPr lang="en-US" dirty="0" err="1">
                <a:solidFill>
                  <a:schemeClr val="accent1"/>
                </a:solidFill>
              </a:rPr>
              <a:t>supv</a:t>
            </a:r>
            <a:r>
              <a:rPr lang="en-US" dirty="0">
                <a:solidFill>
                  <a:schemeClr val="accent1"/>
                </a:solidFill>
              </a:rPr>
              <a:t> </a:t>
            </a:r>
          </a:p>
        </p:txBody>
      </p:sp>
      <p:sp>
        <p:nvSpPr>
          <p:cNvPr id="35" name="TextBox 34">
            <a:extLst>
              <a:ext uri="{FF2B5EF4-FFF2-40B4-BE49-F238E27FC236}">
                <a16:creationId xmlns:a16="http://schemas.microsoft.com/office/drawing/2014/main" id="{A96B829C-1938-5A44-AF32-B8DE86C3C8B1}"/>
              </a:ext>
            </a:extLst>
          </p:cNvPr>
          <p:cNvSpPr txBox="1"/>
          <p:nvPr/>
        </p:nvSpPr>
        <p:spPr>
          <a:xfrm>
            <a:off x="8415754" y="6394325"/>
            <a:ext cx="499560" cy="369332"/>
          </a:xfrm>
          <a:prstGeom prst="rect">
            <a:avLst/>
          </a:prstGeom>
          <a:noFill/>
        </p:spPr>
        <p:txBody>
          <a:bodyPr wrap="none" rtlCol="0">
            <a:spAutoFit/>
          </a:bodyPr>
          <a:lstStyle/>
          <a:p>
            <a:r>
              <a:rPr lang="en-US" dirty="0">
                <a:solidFill>
                  <a:schemeClr val="accent1"/>
                </a:solidFill>
              </a:rPr>
              <a:t>key</a:t>
            </a:r>
          </a:p>
        </p:txBody>
      </p:sp>
      <p:sp>
        <p:nvSpPr>
          <p:cNvPr id="36" name="TextBox 35">
            <a:extLst>
              <a:ext uri="{FF2B5EF4-FFF2-40B4-BE49-F238E27FC236}">
                <a16:creationId xmlns:a16="http://schemas.microsoft.com/office/drawing/2014/main" id="{61FE1C81-7EF2-FD46-B546-194791F27E8F}"/>
              </a:ext>
            </a:extLst>
          </p:cNvPr>
          <p:cNvSpPr txBox="1"/>
          <p:nvPr/>
        </p:nvSpPr>
        <p:spPr>
          <a:xfrm>
            <a:off x="10372419" y="6363919"/>
            <a:ext cx="1031501" cy="369332"/>
          </a:xfrm>
          <a:prstGeom prst="rect">
            <a:avLst/>
          </a:prstGeom>
          <a:noFill/>
        </p:spPr>
        <p:txBody>
          <a:bodyPr wrap="none" rtlCol="0">
            <a:spAutoFit/>
          </a:bodyPr>
          <a:lstStyle/>
          <a:p>
            <a:r>
              <a:rPr lang="en-US" dirty="0" err="1">
                <a:solidFill>
                  <a:schemeClr val="accent1"/>
                </a:solidFill>
              </a:rPr>
              <a:t>next_out</a:t>
            </a:r>
            <a:endParaRPr lang="en-US" dirty="0">
              <a:solidFill>
                <a:schemeClr val="accent1"/>
              </a:solidFill>
            </a:endParaRPr>
          </a:p>
        </p:txBody>
      </p:sp>
    </p:spTree>
    <p:extLst>
      <p:ext uri="{BB962C8B-B14F-4D97-AF65-F5344CB8AC3E}">
        <p14:creationId xmlns:p14="http://schemas.microsoft.com/office/powerpoint/2010/main" val="2895523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ADC5-B23A-AB4B-8D34-AC4E8D3DCCA2}"/>
              </a:ext>
            </a:extLst>
          </p:cNvPr>
          <p:cNvSpPr>
            <a:spLocks noGrp="1"/>
          </p:cNvSpPr>
          <p:nvPr>
            <p:ph type="title"/>
          </p:nvPr>
        </p:nvSpPr>
        <p:spPr/>
        <p:txBody>
          <a:bodyPr/>
          <a:lstStyle/>
          <a:p>
            <a:r>
              <a:rPr lang="en-US" dirty="0"/>
              <a:t>Preventive Layout-Level Defenses</a:t>
            </a:r>
          </a:p>
        </p:txBody>
      </p:sp>
      <p:sp>
        <p:nvSpPr>
          <p:cNvPr id="3" name="Content Placeholder 2">
            <a:extLst>
              <a:ext uri="{FF2B5EF4-FFF2-40B4-BE49-F238E27FC236}">
                <a16:creationId xmlns:a16="http://schemas.microsoft.com/office/drawing/2014/main" id="{03C686BC-CC18-CC48-81E6-D7844B14A2C7}"/>
              </a:ext>
            </a:extLst>
          </p:cNvPr>
          <p:cNvSpPr>
            <a:spLocks noGrp="1"/>
          </p:cNvSpPr>
          <p:nvPr>
            <p:ph idx="1"/>
          </p:nvPr>
        </p:nvSpPr>
        <p:spPr>
          <a:xfrm>
            <a:off x="680322" y="2336873"/>
            <a:ext cx="9613860" cy="3543228"/>
          </a:xfrm>
        </p:spPr>
        <p:txBody>
          <a:bodyPr>
            <a:normAutofit/>
          </a:bodyPr>
          <a:lstStyle/>
          <a:p>
            <a:r>
              <a:rPr lang="en-US" i="1" dirty="0"/>
              <a:t>Undirected – </a:t>
            </a:r>
            <a:r>
              <a:rPr lang="en-US" dirty="0"/>
              <a:t>tune layout parameters to </a:t>
            </a:r>
            <a:r>
              <a:rPr lang="en-US" i="1" dirty="0"/>
              <a:t>probabilistically</a:t>
            </a:r>
            <a:r>
              <a:rPr lang="en-US" dirty="0"/>
              <a:t> constrict placement &amp; routing resource utilization </a:t>
            </a:r>
            <a:r>
              <a:rPr lang="en-US" sz="1400" dirty="0"/>
              <a:t>[Xiao </a:t>
            </a:r>
            <a:r>
              <a:rPr lang="en-US" sz="1400" i="1" dirty="0"/>
              <a:t>et al </a:t>
            </a:r>
            <a:r>
              <a:rPr lang="en-US" sz="1400" dirty="0"/>
              <a:t>HOST</a:t>
            </a:r>
            <a:r>
              <a:rPr lang="en-US" sz="1400" i="1" dirty="0"/>
              <a:t>’</a:t>
            </a:r>
            <a:r>
              <a:rPr lang="en-US" sz="1400" dirty="0"/>
              <a:t>13]</a:t>
            </a:r>
          </a:p>
          <a:p>
            <a:r>
              <a:rPr lang="en-US" i="1" dirty="0"/>
              <a:t>Directed – </a:t>
            </a:r>
            <a:r>
              <a:rPr lang="en-US" dirty="0"/>
              <a:t>constrict resource utilization around security-critical wires </a:t>
            </a:r>
            <a:r>
              <a:rPr lang="en-US" sz="1600" dirty="0"/>
              <a:t>[Ba </a:t>
            </a:r>
            <a:r>
              <a:rPr lang="en-US" sz="1600" i="1" dirty="0"/>
              <a:t>et al. </a:t>
            </a:r>
            <a:r>
              <a:rPr lang="en-US" sz="1600" dirty="0"/>
              <a:t>ISVLSI</a:t>
            </a:r>
            <a:r>
              <a:rPr lang="en-US" sz="1600" i="1" dirty="0"/>
              <a:t>’16</a:t>
            </a:r>
            <a:r>
              <a:rPr lang="en-US" sz="1600" dirty="0"/>
              <a:t>]</a:t>
            </a:r>
          </a:p>
        </p:txBody>
      </p:sp>
      <p:sp>
        <p:nvSpPr>
          <p:cNvPr id="4" name="Slide Number Placeholder 3">
            <a:extLst>
              <a:ext uri="{FF2B5EF4-FFF2-40B4-BE49-F238E27FC236}">
                <a16:creationId xmlns:a16="http://schemas.microsoft.com/office/drawing/2014/main" id="{AF4E2A4B-A32B-BC48-84FF-DBAC3250C5E6}"/>
              </a:ext>
            </a:extLst>
          </p:cNvPr>
          <p:cNvSpPr>
            <a:spLocks noGrp="1"/>
          </p:cNvSpPr>
          <p:nvPr>
            <p:ph type="sldNum" sz="quarter" idx="12"/>
          </p:nvPr>
        </p:nvSpPr>
        <p:spPr/>
        <p:txBody>
          <a:bodyPr/>
          <a:lstStyle/>
          <a:p>
            <a:fld id="{38B01E6D-2D4C-F746-B05C-8F3A0CFA4EA8}" type="slidenum">
              <a:rPr lang="en-US" smtClean="0"/>
              <a:t>16</a:t>
            </a:fld>
            <a:endParaRPr lang="en-US"/>
          </a:p>
        </p:txBody>
      </p:sp>
      <p:graphicFrame>
        <p:nvGraphicFramePr>
          <p:cNvPr id="5" name="Table 4">
            <a:extLst>
              <a:ext uri="{FF2B5EF4-FFF2-40B4-BE49-F238E27FC236}">
                <a16:creationId xmlns:a16="http://schemas.microsoft.com/office/drawing/2014/main" id="{E18B6EB2-9F0A-204F-8BF2-3AFBDB0119B4}"/>
              </a:ext>
            </a:extLst>
          </p:cNvPr>
          <p:cNvGraphicFramePr>
            <a:graphicFrameLocks noGrp="1"/>
          </p:cNvGraphicFramePr>
          <p:nvPr>
            <p:extLst>
              <p:ext uri="{D42A27DB-BD31-4B8C-83A1-F6EECF244321}">
                <p14:modId xmlns:p14="http://schemas.microsoft.com/office/powerpoint/2010/main" val="2815810113"/>
              </p:ext>
            </p:extLst>
          </p:nvPr>
        </p:nvGraphicFramePr>
        <p:xfrm>
          <a:off x="1469571" y="4501348"/>
          <a:ext cx="9100457" cy="1828800"/>
        </p:xfrm>
        <a:graphic>
          <a:graphicData uri="http://schemas.openxmlformats.org/drawingml/2006/table">
            <a:tbl>
              <a:tblPr firstRow="1" bandRow="1">
                <a:tableStyleId>{2D5ABB26-0587-4C30-8999-92F81FD0307C}</a:tableStyleId>
              </a:tblPr>
              <a:tblGrid>
                <a:gridCol w="4052774">
                  <a:extLst>
                    <a:ext uri="{9D8B030D-6E8A-4147-A177-3AD203B41FA5}">
                      <a16:colId xmlns:a16="http://schemas.microsoft.com/office/drawing/2014/main" val="1224446799"/>
                    </a:ext>
                  </a:extLst>
                </a:gridCol>
                <a:gridCol w="1161483">
                  <a:extLst>
                    <a:ext uri="{9D8B030D-6E8A-4147-A177-3AD203B41FA5}">
                      <a16:colId xmlns:a16="http://schemas.microsoft.com/office/drawing/2014/main" val="29761785"/>
                    </a:ext>
                  </a:extLst>
                </a:gridCol>
                <a:gridCol w="1883229">
                  <a:extLst>
                    <a:ext uri="{9D8B030D-6E8A-4147-A177-3AD203B41FA5}">
                      <a16:colId xmlns:a16="http://schemas.microsoft.com/office/drawing/2014/main" val="2553389091"/>
                    </a:ext>
                  </a:extLst>
                </a:gridCol>
                <a:gridCol w="2002971">
                  <a:extLst>
                    <a:ext uri="{9D8B030D-6E8A-4147-A177-3AD203B41FA5}">
                      <a16:colId xmlns:a16="http://schemas.microsoft.com/office/drawing/2014/main" val="4026180273"/>
                    </a:ext>
                  </a:extLst>
                </a:gridCol>
              </a:tblGrid>
              <a:tr h="227245">
                <a:tc>
                  <a:txBody>
                    <a:bodyPr/>
                    <a:lstStyle/>
                    <a:p>
                      <a:pPr algn="ctr"/>
                      <a:r>
                        <a:rPr lang="en-US" sz="1600" dirty="0"/>
                        <a:t>Trojan Designs</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 Gates</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 Placement Sites</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Timing Critical?</a:t>
                      </a:r>
                    </a:p>
                    <a:p>
                      <a:pPr algn="ctr"/>
                      <a:r>
                        <a:rPr lang="en-US" sz="1000" b="0" dirty="0"/>
                        <a:t>(Route Distance Constrained?)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219323"/>
                  </a:ext>
                </a:extLst>
              </a:tr>
              <a:tr h="204521">
                <a:tc>
                  <a:txBody>
                    <a:bodyPr/>
                    <a:lstStyle/>
                    <a:p>
                      <a:pPr algn="l"/>
                      <a:r>
                        <a:rPr lang="en-US" sz="1600" dirty="0">
                          <a:solidFill>
                            <a:schemeClr val="bg1"/>
                          </a:solidFill>
                        </a:rPr>
                        <a:t>A2 Analog [Yang et al. S&amp;P’16]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60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600" dirty="0">
                          <a:solidFill>
                            <a:schemeClr val="bg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600"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171387881"/>
                  </a:ext>
                </a:extLst>
              </a:tr>
              <a:tr h="204521">
                <a:tc>
                  <a:txBody>
                    <a:bodyPr/>
                    <a:lstStyle/>
                    <a:p>
                      <a:pPr algn="l"/>
                      <a:r>
                        <a:rPr lang="en-US" sz="1600" dirty="0">
                          <a:solidFill>
                            <a:schemeClr val="bg1"/>
                          </a:solidFill>
                        </a:rPr>
                        <a:t>A2 Digital [Yang et al. S&amp;P’16]</a:t>
                      </a:r>
                      <a:endParaRPr lang="en-US" sz="16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600" dirty="0">
                          <a:solidFill>
                            <a:schemeClr val="bg1"/>
                          </a:solidFill>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600" dirty="0">
                          <a:solidFill>
                            <a:schemeClr val="bg1"/>
                          </a:solidFill>
                        </a:rPr>
                        <a:t>1444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6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22055156"/>
                  </a:ext>
                </a:extLst>
              </a:tr>
              <a:tr h="204521">
                <a:tc>
                  <a:txBody>
                    <a:bodyPr/>
                    <a:lstStyle/>
                    <a:p>
                      <a:pPr algn="l"/>
                      <a:r>
                        <a:rPr lang="en-US" sz="1600" dirty="0">
                          <a:solidFill>
                            <a:schemeClr val="bg1"/>
                          </a:solidFill>
                        </a:rPr>
                        <a:t>Privilege Escalation [Hicks et al. S&amp;P’10]</a:t>
                      </a:r>
                      <a:endParaRPr lang="en-US" sz="16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dirty="0">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dirty="0">
                          <a:solidFill>
                            <a:schemeClr val="bg1"/>
                          </a:solidFill>
                        </a:rPr>
                        <a:t>342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158624683"/>
                  </a:ext>
                </a:extLst>
              </a:tr>
              <a:tr h="204521">
                <a:tc>
                  <a:txBody>
                    <a:bodyPr/>
                    <a:lstStyle/>
                    <a:p>
                      <a:pPr algn="l"/>
                      <a:r>
                        <a:rPr lang="en-US" sz="1600" dirty="0">
                          <a:solidFill>
                            <a:schemeClr val="bg1"/>
                          </a:solidFill>
                        </a:rPr>
                        <a:t>Key Leak [</a:t>
                      </a:r>
                      <a:r>
                        <a:rPr lang="en-US" sz="1600" dirty="0" err="1">
                          <a:solidFill>
                            <a:schemeClr val="bg1"/>
                          </a:solidFill>
                        </a:rPr>
                        <a:t>Salmani</a:t>
                      </a:r>
                      <a:r>
                        <a:rPr lang="en-US" sz="1600" dirty="0">
                          <a:solidFill>
                            <a:schemeClr val="bg1"/>
                          </a:solidFill>
                        </a:rPr>
                        <a:t> et al. ICCD’13]</a:t>
                      </a:r>
                      <a:endParaRPr lang="en-US" sz="16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600" dirty="0">
                          <a:solidFill>
                            <a:schemeClr val="bg1"/>
                          </a:solidFill>
                        </a:rPr>
                        <a:t>187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600" dirty="0">
                          <a:solidFill>
                            <a:schemeClr val="bg1"/>
                          </a:solidFill>
                        </a:rPr>
                        <a:t>2553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6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80918282"/>
                  </a:ext>
                </a:extLst>
              </a:tr>
            </a:tbl>
          </a:graphicData>
        </a:graphic>
      </p:graphicFrame>
      <p:sp>
        <p:nvSpPr>
          <p:cNvPr id="6" name="TextBox 5">
            <a:extLst>
              <a:ext uri="{FF2B5EF4-FFF2-40B4-BE49-F238E27FC236}">
                <a16:creationId xmlns:a16="http://schemas.microsoft.com/office/drawing/2014/main" id="{4138FFE1-A64C-784E-846F-C56B49EB609F}"/>
              </a:ext>
            </a:extLst>
          </p:cNvPr>
          <p:cNvSpPr txBox="1"/>
          <p:nvPr/>
        </p:nvSpPr>
        <p:spPr>
          <a:xfrm>
            <a:off x="4009883" y="4128300"/>
            <a:ext cx="4172232" cy="369332"/>
          </a:xfrm>
          <a:prstGeom prst="rect">
            <a:avLst/>
          </a:prstGeom>
          <a:noFill/>
        </p:spPr>
        <p:txBody>
          <a:bodyPr wrap="none" rtlCol="0">
            <a:spAutoFit/>
          </a:bodyPr>
          <a:lstStyle/>
          <a:p>
            <a:r>
              <a:rPr lang="en-US" dirty="0"/>
              <a:t>Hardware Trojans from the Literature</a:t>
            </a:r>
          </a:p>
        </p:txBody>
      </p:sp>
    </p:spTree>
    <p:extLst>
      <p:ext uri="{BB962C8B-B14F-4D97-AF65-F5344CB8AC3E}">
        <p14:creationId xmlns:p14="http://schemas.microsoft.com/office/powerpoint/2010/main" val="219126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FA9E-F979-5F44-9FF5-67C76F8AE912}"/>
              </a:ext>
            </a:extLst>
          </p:cNvPr>
          <p:cNvSpPr>
            <a:spLocks noGrp="1"/>
          </p:cNvSpPr>
          <p:nvPr>
            <p:ph type="title"/>
          </p:nvPr>
        </p:nvSpPr>
        <p:spPr/>
        <p:txBody>
          <a:bodyPr/>
          <a:lstStyle/>
          <a:p>
            <a:r>
              <a:rPr lang="en-US" dirty="0"/>
              <a:t>Attack Surface with </a:t>
            </a:r>
            <a:r>
              <a:rPr lang="en-US" i="1" dirty="0"/>
              <a:t>Undirected</a:t>
            </a:r>
            <a:r>
              <a:rPr lang="en-US" dirty="0"/>
              <a:t> Defense</a:t>
            </a:r>
          </a:p>
        </p:txBody>
      </p:sp>
      <p:sp>
        <p:nvSpPr>
          <p:cNvPr id="3" name="Content Placeholder 2">
            <a:extLst>
              <a:ext uri="{FF2B5EF4-FFF2-40B4-BE49-F238E27FC236}">
                <a16:creationId xmlns:a16="http://schemas.microsoft.com/office/drawing/2014/main" id="{9A9D8800-7F3A-B642-B498-BF6A28F8E864}"/>
              </a:ext>
            </a:extLst>
          </p:cNvPr>
          <p:cNvSpPr>
            <a:spLocks noGrp="1"/>
          </p:cNvSpPr>
          <p:nvPr>
            <p:ph idx="1"/>
          </p:nvPr>
        </p:nvSpPr>
        <p:spPr>
          <a:xfrm>
            <a:off x="680321" y="2336872"/>
            <a:ext cx="5798538" cy="4182193"/>
          </a:xfrm>
        </p:spPr>
        <p:txBody>
          <a:bodyPr>
            <a:normAutofit fontScale="92500" lnSpcReduction="10000"/>
          </a:bodyPr>
          <a:lstStyle/>
          <a:p>
            <a:r>
              <a:rPr lang="en-US" dirty="0"/>
              <a:t>Undirected Layout Defenses</a:t>
            </a:r>
          </a:p>
          <a:p>
            <a:pPr lvl="1"/>
            <a:r>
              <a:rPr lang="en-US" dirty="0"/>
              <a:t>Constrict </a:t>
            </a:r>
            <a:r>
              <a:rPr lang="en-US" i="1" u="sng" dirty="0"/>
              <a:t>placement</a:t>
            </a:r>
            <a:r>
              <a:rPr lang="en-US" dirty="0"/>
              <a:t> resources</a:t>
            </a:r>
          </a:p>
          <a:p>
            <a:pPr lvl="2"/>
            <a:r>
              <a:rPr lang="en-US" dirty="0"/>
              <a:t>Core density </a:t>
            </a:r>
            <a:r>
              <a:rPr lang="en-US" sz="1500" dirty="0"/>
              <a:t>[Xiao </a:t>
            </a:r>
            <a:r>
              <a:rPr lang="en-US" sz="1500" i="1" dirty="0"/>
              <a:t>et al. </a:t>
            </a:r>
            <a:r>
              <a:rPr lang="en-US" sz="1500" dirty="0"/>
              <a:t>HOST</a:t>
            </a:r>
            <a:r>
              <a:rPr lang="en-US" sz="1500" i="1" dirty="0"/>
              <a:t>’</a:t>
            </a:r>
            <a:r>
              <a:rPr lang="en-US" sz="1500" dirty="0"/>
              <a:t>13]</a:t>
            </a:r>
          </a:p>
          <a:p>
            <a:pPr lvl="1"/>
            <a:r>
              <a:rPr lang="en-US" dirty="0"/>
              <a:t>Constrict </a:t>
            </a:r>
            <a:r>
              <a:rPr lang="en-US" i="1" u="sng" dirty="0"/>
              <a:t>routing</a:t>
            </a:r>
            <a:r>
              <a:rPr lang="en-US" dirty="0"/>
              <a:t> resources</a:t>
            </a:r>
          </a:p>
          <a:p>
            <a:pPr lvl="2"/>
            <a:r>
              <a:rPr lang="en-US" dirty="0"/>
              <a:t>Maximum transition time</a:t>
            </a:r>
          </a:p>
          <a:p>
            <a:r>
              <a:rPr lang="en-US" dirty="0"/>
              <a:t>Deployed on OR1200 </a:t>
            </a:r>
            <a:r>
              <a:rPr lang="en-US" i="1" dirty="0"/>
              <a:t>only</a:t>
            </a:r>
          </a:p>
          <a:p>
            <a:r>
              <a:rPr lang="en-US" dirty="0"/>
              <a:t>Route Distance plot shows </a:t>
            </a:r>
            <a:r>
              <a:rPr lang="en-US" i="1" dirty="0"/>
              <a:t>Attack Surface</a:t>
            </a:r>
            <a:endParaRPr lang="en-US" dirty="0"/>
          </a:p>
          <a:p>
            <a:pPr lvl="1"/>
            <a:r>
              <a:rPr lang="en-US" dirty="0"/>
              <a:t>Each heatmap represents an IC layout</a:t>
            </a:r>
          </a:p>
          <a:p>
            <a:pPr lvl="1"/>
            <a:r>
              <a:rPr lang="en-US" dirty="0"/>
              <a:t>Each heatmap column is a </a:t>
            </a:r>
            <a:r>
              <a:rPr lang="en-US" i="1" dirty="0"/>
              <a:t>histogram</a:t>
            </a:r>
          </a:p>
          <a:p>
            <a:pPr lvl="1"/>
            <a:r>
              <a:rPr lang="en-US" dirty="0"/>
              <a:t>Each color-coded rectangle indicates the resources required to implement an attack</a:t>
            </a:r>
          </a:p>
          <a:p>
            <a:r>
              <a:rPr lang="en-US" i="1" dirty="0">
                <a:solidFill>
                  <a:srgbClr val="C00000"/>
                </a:solidFill>
              </a:rPr>
              <a:t>Thousands of attack configurations still possible!</a:t>
            </a:r>
          </a:p>
        </p:txBody>
      </p:sp>
      <p:sp>
        <p:nvSpPr>
          <p:cNvPr id="4" name="Slide Number Placeholder 3">
            <a:extLst>
              <a:ext uri="{FF2B5EF4-FFF2-40B4-BE49-F238E27FC236}">
                <a16:creationId xmlns:a16="http://schemas.microsoft.com/office/drawing/2014/main" id="{E7A0BA9B-0D4E-7A43-8D1A-6F6F891CF998}"/>
              </a:ext>
            </a:extLst>
          </p:cNvPr>
          <p:cNvSpPr>
            <a:spLocks noGrp="1"/>
          </p:cNvSpPr>
          <p:nvPr>
            <p:ph type="sldNum" sz="quarter" idx="12"/>
          </p:nvPr>
        </p:nvSpPr>
        <p:spPr/>
        <p:txBody>
          <a:bodyPr/>
          <a:lstStyle/>
          <a:p>
            <a:fld id="{38B01E6D-2D4C-F746-B05C-8F3A0CFA4EA8}" type="slidenum">
              <a:rPr lang="en-US" smtClean="0"/>
              <a:t>17</a:t>
            </a:fld>
            <a:endParaRPr lang="en-US"/>
          </a:p>
        </p:txBody>
      </p:sp>
      <p:sp>
        <p:nvSpPr>
          <p:cNvPr id="5" name="TextBox 4">
            <a:extLst>
              <a:ext uri="{FF2B5EF4-FFF2-40B4-BE49-F238E27FC236}">
                <a16:creationId xmlns:a16="http://schemas.microsoft.com/office/drawing/2014/main" id="{A704C3B0-0F55-0B46-8579-2AAC9B3B5490}"/>
              </a:ext>
            </a:extLst>
          </p:cNvPr>
          <p:cNvSpPr txBox="1"/>
          <p:nvPr/>
        </p:nvSpPr>
        <p:spPr>
          <a:xfrm>
            <a:off x="7298059" y="6519065"/>
            <a:ext cx="4138863" cy="307777"/>
          </a:xfrm>
          <a:prstGeom prst="rect">
            <a:avLst/>
          </a:prstGeom>
          <a:noFill/>
        </p:spPr>
        <p:txBody>
          <a:bodyPr wrap="square" rtlCol="0">
            <a:spAutoFit/>
          </a:bodyPr>
          <a:lstStyle/>
          <a:p>
            <a:r>
              <a:rPr lang="en-US" sz="1400" dirty="0"/>
              <a:t>*Clock frequency held at 1 GHz across all layouts</a:t>
            </a:r>
          </a:p>
        </p:txBody>
      </p:sp>
      <p:pic>
        <p:nvPicPr>
          <p:cNvPr id="6" name="Picture 5">
            <a:extLst>
              <a:ext uri="{FF2B5EF4-FFF2-40B4-BE49-F238E27FC236}">
                <a16:creationId xmlns:a16="http://schemas.microsoft.com/office/drawing/2014/main" id="{A810D956-DF17-5B44-8F29-A1A09840194A}"/>
              </a:ext>
            </a:extLst>
          </p:cNvPr>
          <p:cNvPicPr>
            <a:picLocks noChangeAspect="1"/>
          </p:cNvPicPr>
          <p:nvPr/>
        </p:nvPicPr>
        <p:blipFill>
          <a:blip r:embed="rId3"/>
          <a:stretch>
            <a:fillRect/>
          </a:stretch>
        </p:blipFill>
        <p:spPr>
          <a:xfrm>
            <a:off x="6727275" y="2095499"/>
            <a:ext cx="5280433" cy="4423567"/>
          </a:xfrm>
          <a:prstGeom prst="rect">
            <a:avLst/>
          </a:prstGeom>
        </p:spPr>
      </p:pic>
    </p:spTree>
    <p:extLst>
      <p:ext uri="{BB962C8B-B14F-4D97-AF65-F5344CB8AC3E}">
        <p14:creationId xmlns:p14="http://schemas.microsoft.com/office/powerpoint/2010/main" val="34954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17B4-58F2-664B-B2F1-11E6B4B827E6}"/>
              </a:ext>
            </a:extLst>
          </p:cNvPr>
          <p:cNvSpPr>
            <a:spLocks noGrp="1"/>
          </p:cNvSpPr>
          <p:nvPr>
            <p:ph type="title"/>
          </p:nvPr>
        </p:nvSpPr>
        <p:spPr/>
        <p:txBody>
          <a:bodyPr/>
          <a:lstStyle/>
          <a:p>
            <a:r>
              <a:rPr lang="en-US" dirty="0"/>
              <a:t>Attack Surface with </a:t>
            </a:r>
            <a:r>
              <a:rPr lang="en-US" i="1" dirty="0"/>
              <a:t>Directed</a:t>
            </a:r>
            <a:r>
              <a:rPr lang="en-US" dirty="0"/>
              <a:t> Defense</a:t>
            </a:r>
          </a:p>
        </p:txBody>
      </p:sp>
      <p:sp>
        <p:nvSpPr>
          <p:cNvPr id="3" name="Content Placeholder 2">
            <a:extLst>
              <a:ext uri="{FF2B5EF4-FFF2-40B4-BE49-F238E27FC236}">
                <a16:creationId xmlns:a16="http://schemas.microsoft.com/office/drawing/2014/main" id="{A310DF7B-3E89-5D44-BCB2-3109A347CD59}"/>
              </a:ext>
            </a:extLst>
          </p:cNvPr>
          <p:cNvSpPr>
            <a:spLocks noGrp="1"/>
          </p:cNvSpPr>
          <p:nvPr>
            <p:ph idx="1"/>
          </p:nvPr>
        </p:nvSpPr>
        <p:spPr>
          <a:xfrm>
            <a:off x="680321" y="2336873"/>
            <a:ext cx="5698177" cy="3952416"/>
          </a:xfrm>
        </p:spPr>
        <p:txBody>
          <a:bodyPr>
            <a:normAutofit lnSpcReduction="10000"/>
          </a:bodyPr>
          <a:lstStyle/>
          <a:p>
            <a:r>
              <a:rPr lang="en-US" dirty="0"/>
              <a:t>Directed Layout Defense</a:t>
            </a:r>
          </a:p>
          <a:p>
            <a:pPr lvl="1"/>
            <a:r>
              <a:rPr lang="en-US" dirty="0"/>
              <a:t>Constricting resources nearest security-critical wires</a:t>
            </a:r>
          </a:p>
          <a:p>
            <a:pPr lvl="1"/>
            <a:r>
              <a:rPr lang="en-US" dirty="0"/>
              <a:t>Directed </a:t>
            </a:r>
            <a:r>
              <a:rPr lang="en-US" i="1" dirty="0"/>
              <a:t>layout filling</a:t>
            </a:r>
            <a:r>
              <a:rPr lang="en-US" dirty="0"/>
              <a:t> defense (up to 95% total density)</a:t>
            </a:r>
          </a:p>
          <a:p>
            <a:r>
              <a:rPr lang="en-US" dirty="0"/>
              <a:t>Deployed on </a:t>
            </a:r>
            <a:r>
              <a:rPr lang="en-US" i="1" dirty="0"/>
              <a:t>all</a:t>
            </a:r>
            <a:r>
              <a:rPr lang="en-US" dirty="0"/>
              <a:t> designs with the same layout parameters across each</a:t>
            </a:r>
          </a:p>
          <a:p>
            <a:r>
              <a:rPr lang="en-US" dirty="0"/>
              <a:t>Route Distance Plot shows </a:t>
            </a:r>
            <a:r>
              <a:rPr lang="en-US" i="1" dirty="0"/>
              <a:t>Attack Surface</a:t>
            </a:r>
          </a:p>
          <a:p>
            <a:r>
              <a:rPr lang="en-US" i="1" dirty="0">
                <a:solidFill>
                  <a:srgbClr val="C00000"/>
                </a:solidFill>
              </a:rPr>
              <a:t>Thousands of attack configurations still possible!</a:t>
            </a:r>
          </a:p>
          <a:p>
            <a:endParaRPr lang="en-US" dirty="0"/>
          </a:p>
        </p:txBody>
      </p:sp>
      <p:sp>
        <p:nvSpPr>
          <p:cNvPr id="4" name="Slide Number Placeholder 3">
            <a:extLst>
              <a:ext uri="{FF2B5EF4-FFF2-40B4-BE49-F238E27FC236}">
                <a16:creationId xmlns:a16="http://schemas.microsoft.com/office/drawing/2014/main" id="{EC221A0C-D197-F945-AA4B-74CB62777DD9}"/>
              </a:ext>
            </a:extLst>
          </p:cNvPr>
          <p:cNvSpPr>
            <a:spLocks noGrp="1"/>
          </p:cNvSpPr>
          <p:nvPr>
            <p:ph type="sldNum" sz="quarter" idx="12"/>
          </p:nvPr>
        </p:nvSpPr>
        <p:spPr/>
        <p:txBody>
          <a:bodyPr/>
          <a:lstStyle/>
          <a:p>
            <a:fld id="{38B01E6D-2D4C-F746-B05C-8F3A0CFA4EA8}" type="slidenum">
              <a:rPr lang="en-US" smtClean="0"/>
              <a:t>18</a:t>
            </a:fld>
            <a:endParaRPr lang="en-US"/>
          </a:p>
        </p:txBody>
      </p:sp>
      <p:pic>
        <p:nvPicPr>
          <p:cNvPr id="5" name="Content Placeholder 10" descr="A screenshot of a cell phone screen with text&#10;&#10;Description automatically generated">
            <a:extLst>
              <a:ext uri="{FF2B5EF4-FFF2-40B4-BE49-F238E27FC236}">
                <a16:creationId xmlns:a16="http://schemas.microsoft.com/office/drawing/2014/main" id="{901FABDE-828B-B44E-BF5B-923240160A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3716" y="2123786"/>
            <a:ext cx="5359890" cy="4624964"/>
          </a:xfrm>
          <a:prstGeom prst="rect">
            <a:avLst/>
          </a:prstGeom>
        </p:spPr>
      </p:pic>
      <p:sp>
        <p:nvSpPr>
          <p:cNvPr id="6" name="Rectangle 5">
            <a:extLst>
              <a:ext uri="{FF2B5EF4-FFF2-40B4-BE49-F238E27FC236}">
                <a16:creationId xmlns:a16="http://schemas.microsoft.com/office/drawing/2014/main" id="{5EFA8B12-A9FA-6241-B798-22365184338D}"/>
              </a:ext>
            </a:extLst>
          </p:cNvPr>
          <p:cNvSpPr/>
          <p:nvPr/>
        </p:nvSpPr>
        <p:spPr>
          <a:xfrm>
            <a:off x="4363223" y="2366303"/>
            <a:ext cx="1789272" cy="307777"/>
          </a:xfrm>
          <a:prstGeom prst="rect">
            <a:avLst/>
          </a:prstGeom>
        </p:spPr>
        <p:txBody>
          <a:bodyPr wrap="none">
            <a:spAutoFit/>
          </a:bodyPr>
          <a:lstStyle/>
          <a:p>
            <a:r>
              <a:rPr lang="en-US" sz="1400" dirty="0"/>
              <a:t>[Ba </a:t>
            </a:r>
            <a:r>
              <a:rPr lang="en-US" sz="1400" i="1" dirty="0"/>
              <a:t>et al. </a:t>
            </a:r>
            <a:r>
              <a:rPr lang="en-US" sz="1400" dirty="0"/>
              <a:t>ISVLSI</a:t>
            </a:r>
            <a:r>
              <a:rPr lang="en-US" sz="1400" i="1" dirty="0"/>
              <a:t>’16</a:t>
            </a:r>
            <a:r>
              <a:rPr lang="en-US" sz="1400" dirty="0"/>
              <a:t>]</a:t>
            </a:r>
          </a:p>
        </p:txBody>
      </p:sp>
    </p:spTree>
    <p:extLst>
      <p:ext uri="{BB962C8B-B14F-4D97-AF65-F5344CB8AC3E}">
        <p14:creationId xmlns:p14="http://schemas.microsoft.com/office/powerpoint/2010/main" val="145833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C4C132-846D-5D49-AE21-E999D4356B10}"/>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5B97C311-FE3C-634C-9F0F-E2B475E2C0C1}"/>
              </a:ext>
            </a:extLst>
          </p:cNvPr>
          <p:cNvSpPr>
            <a:spLocks noGrp="1"/>
          </p:cNvSpPr>
          <p:nvPr>
            <p:ph idx="1"/>
          </p:nvPr>
        </p:nvSpPr>
        <p:spPr>
          <a:xfrm>
            <a:off x="680321" y="2336873"/>
            <a:ext cx="6351099" cy="3599316"/>
          </a:xfrm>
        </p:spPr>
        <p:txBody>
          <a:bodyPr>
            <a:normAutofit lnSpcReduction="10000"/>
          </a:bodyPr>
          <a:lstStyle/>
          <a:p>
            <a:r>
              <a:rPr lang="en-US" dirty="0"/>
              <a:t>Modern IC layouts leave a plethora of placement/routing resources for foundry-side attackers to exploit</a:t>
            </a:r>
          </a:p>
          <a:p>
            <a:r>
              <a:rPr lang="en-US" dirty="0"/>
              <a:t>Preventative defenses against foundry-level attacks are </a:t>
            </a:r>
            <a:r>
              <a:rPr lang="en-US" b="1" i="1" u="sng" dirty="0"/>
              <a:t>placement focused</a:t>
            </a:r>
            <a:r>
              <a:rPr lang="en-US" b="1" i="1" dirty="0"/>
              <a:t> </a:t>
            </a:r>
            <a:r>
              <a:rPr lang="en-US" dirty="0"/>
              <a:t>and inadequate</a:t>
            </a:r>
            <a:r>
              <a:rPr lang="en-US" i="1" dirty="0"/>
              <a:t> </a:t>
            </a:r>
            <a:r>
              <a:rPr lang="en-US" dirty="0"/>
              <a:t>against small Trojans, like A2</a:t>
            </a:r>
            <a:endParaRPr lang="en-US" i="1" dirty="0"/>
          </a:p>
          <a:p>
            <a:r>
              <a:rPr lang="en-US" i="1" dirty="0">
                <a:solidFill>
                  <a:schemeClr val="accent4"/>
                </a:solidFill>
              </a:rPr>
              <a:t>What about </a:t>
            </a:r>
            <a:r>
              <a:rPr lang="en-US" b="1" i="1" u="sng" dirty="0">
                <a:solidFill>
                  <a:schemeClr val="accent4"/>
                </a:solidFill>
              </a:rPr>
              <a:t>routing centric</a:t>
            </a:r>
            <a:r>
              <a:rPr lang="en-US" i="1" dirty="0">
                <a:solidFill>
                  <a:schemeClr val="accent4"/>
                </a:solidFill>
              </a:rPr>
              <a:t> defenses?</a:t>
            </a:r>
          </a:p>
          <a:p>
            <a:r>
              <a:rPr lang="en-US" dirty="0"/>
              <a:t>ICAS aim to make security a first-class concern alongside power, performance, &amp; area</a:t>
            </a:r>
          </a:p>
        </p:txBody>
      </p:sp>
      <p:sp>
        <p:nvSpPr>
          <p:cNvPr id="4" name="Slide Number Placeholder 3">
            <a:extLst>
              <a:ext uri="{FF2B5EF4-FFF2-40B4-BE49-F238E27FC236}">
                <a16:creationId xmlns:a16="http://schemas.microsoft.com/office/drawing/2014/main" id="{215BEC38-A707-1A44-928D-758729E0BCFF}"/>
              </a:ext>
            </a:extLst>
          </p:cNvPr>
          <p:cNvSpPr>
            <a:spLocks noGrp="1"/>
          </p:cNvSpPr>
          <p:nvPr>
            <p:ph type="sldNum" sz="quarter" idx="12"/>
          </p:nvPr>
        </p:nvSpPr>
        <p:spPr/>
        <p:txBody>
          <a:bodyPr/>
          <a:lstStyle/>
          <a:p>
            <a:fld id="{38B01E6D-2D4C-F746-B05C-8F3A0CFA4EA8}" type="slidenum">
              <a:rPr lang="en-US" smtClean="0"/>
              <a:t>19</a:t>
            </a:fld>
            <a:endParaRPr lang="en-US"/>
          </a:p>
        </p:txBody>
      </p:sp>
      <p:grpSp>
        <p:nvGrpSpPr>
          <p:cNvPr id="8" name="Group 7">
            <a:extLst>
              <a:ext uri="{FF2B5EF4-FFF2-40B4-BE49-F238E27FC236}">
                <a16:creationId xmlns:a16="http://schemas.microsoft.com/office/drawing/2014/main" id="{5650918B-DC4E-7040-B282-F3502592BBDA}"/>
              </a:ext>
            </a:extLst>
          </p:cNvPr>
          <p:cNvGrpSpPr/>
          <p:nvPr/>
        </p:nvGrpSpPr>
        <p:grpSpPr>
          <a:xfrm>
            <a:off x="7620129" y="2461773"/>
            <a:ext cx="3607770" cy="3474416"/>
            <a:chOff x="7449084" y="3442756"/>
            <a:chExt cx="3251200" cy="3251200"/>
          </a:xfrm>
        </p:grpSpPr>
        <p:pic>
          <p:nvPicPr>
            <p:cNvPr id="9" name="Picture 8">
              <a:extLst>
                <a:ext uri="{FF2B5EF4-FFF2-40B4-BE49-F238E27FC236}">
                  <a16:creationId xmlns:a16="http://schemas.microsoft.com/office/drawing/2014/main" id="{D567467B-963C-6E49-A9C6-D0C64AB9E1AB}"/>
                </a:ext>
              </a:extLst>
            </p:cNvPr>
            <p:cNvPicPr>
              <a:picLocks noChangeAspect="1"/>
            </p:cNvPicPr>
            <p:nvPr/>
          </p:nvPicPr>
          <p:blipFill>
            <a:blip r:embed="rId3"/>
            <a:stretch>
              <a:fillRect/>
            </a:stretch>
          </p:blipFill>
          <p:spPr>
            <a:xfrm>
              <a:off x="7449084" y="3442756"/>
              <a:ext cx="3251200" cy="3251200"/>
            </a:xfrm>
            <a:prstGeom prst="rect">
              <a:avLst/>
            </a:prstGeom>
          </p:spPr>
        </p:pic>
        <p:pic>
          <p:nvPicPr>
            <p:cNvPr id="10" name="Picture 9">
              <a:extLst>
                <a:ext uri="{FF2B5EF4-FFF2-40B4-BE49-F238E27FC236}">
                  <a16:creationId xmlns:a16="http://schemas.microsoft.com/office/drawing/2014/main" id="{C0C4FF9C-BCA2-034B-B91D-DC7AF95A4C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93343" y="4136920"/>
              <a:ext cx="1825595" cy="1825595"/>
            </a:xfrm>
            <a:prstGeom prst="rect">
              <a:avLst/>
            </a:prstGeom>
            <a:ln>
              <a:solidFill>
                <a:schemeClr val="tx1">
                  <a:lumMod val="95000"/>
                  <a:lumOff val="5000"/>
                </a:schemeClr>
              </a:solidFill>
            </a:ln>
          </p:spPr>
        </p:pic>
        <p:pic>
          <p:nvPicPr>
            <p:cNvPr id="11" name="Picture 10" descr="A picture containing drawing&#10;&#10;Description automatically generated">
              <a:extLst>
                <a:ext uri="{FF2B5EF4-FFF2-40B4-BE49-F238E27FC236}">
                  <a16:creationId xmlns:a16="http://schemas.microsoft.com/office/drawing/2014/main" id="{FAE0DC64-B12A-0342-BFD6-4B09832E6C9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82860" y="5264982"/>
              <a:ext cx="327742" cy="268542"/>
            </a:xfrm>
            <a:prstGeom prst="rect">
              <a:avLst/>
            </a:prstGeom>
          </p:spPr>
        </p:pic>
        <p:pic>
          <p:nvPicPr>
            <p:cNvPr id="12" name="Picture 11">
              <a:extLst>
                <a:ext uri="{FF2B5EF4-FFF2-40B4-BE49-F238E27FC236}">
                  <a16:creationId xmlns:a16="http://schemas.microsoft.com/office/drawing/2014/main" id="{23518365-50E0-4646-A5DC-D66B53CD0DF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flipV="1">
              <a:off x="7697669" y="4946970"/>
              <a:ext cx="1408471" cy="1408471"/>
            </a:xfrm>
            <a:prstGeom prst="rect">
              <a:avLst/>
            </a:prstGeom>
          </p:spPr>
        </p:pic>
      </p:grpSp>
    </p:spTree>
    <p:extLst>
      <p:ext uri="{BB962C8B-B14F-4D97-AF65-F5344CB8AC3E}">
        <p14:creationId xmlns:p14="http://schemas.microsoft.com/office/powerpoint/2010/main" val="156667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07EB-8C24-D848-9F0B-E0BC8EAC08E5}"/>
              </a:ext>
            </a:extLst>
          </p:cNvPr>
          <p:cNvSpPr>
            <a:spLocks noGrp="1"/>
          </p:cNvSpPr>
          <p:nvPr>
            <p:ph type="title"/>
          </p:nvPr>
        </p:nvSpPr>
        <p:spPr/>
        <p:txBody>
          <a:bodyPr/>
          <a:lstStyle/>
          <a:p>
            <a:r>
              <a:rPr lang="en-US" dirty="0"/>
              <a:t>Hardware is the </a:t>
            </a:r>
            <a:r>
              <a:rPr lang="en-US" dirty="0">
                <a:solidFill>
                  <a:schemeClr val="accent4"/>
                </a:solidFill>
              </a:rPr>
              <a:t>Foundation!</a:t>
            </a:r>
          </a:p>
        </p:txBody>
      </p:sp>
      <p:sp>
        <p:nvSpPr>
          <p:cNvPr id="8" name="TextBox 7">
            <a:extLst>
              <a:ext uri="{FF2B5EF4-FFF2-40B4-BE49-F238E27FC236}">
                <a16:creationId xmlns:a16="http://schemas.microsoft.com/office/drawing/2014/main" id="{2E2F8460-6C83-9E44-98CB-9D5AAF19D315}"/>
              </a:ext>
            </a:extLst>
          </p:cNvPr>
          <p:cNvSpPr txBox="1"/>
          <p:nvPr/>
        </p:nvSpPr>
        <p:spPr>
          <a:xfrm>
            <a:off x="7095234" y="5854449"/>
            <a:ext cx="3214341" cy="646331"/>
          </a:xfrm>
          <a:prstGeom prst="rect">
            <a:avLst/>
          </a:prstGeom>
          <a:noFill/>
        </p:spPr>
        <p:txBody>
          <a:bodyPr wrap="square" rtlCol="0">
            <a:spAutoFit/>
          </a:bodyPr>
          <a:lstStyle/>
          <a:p>
            <a:r>
              <a:rPr lang="en-US" dirty="0"/>
              <a:t>Hardware flaws weaken even</a:t>
            </a:r>
          </a:p>
          <a:p>
            <a:r>
              <a:rPr lang="en-US" dirty="0"/>
              <a:t> </a:t>
            </a:r>
            <a:r>
              <a:rPr lang="en-US" i="1" dirty="0"/>
              <a:t>formally verified </a:t>
            </a:r>
            <a:r>
              <a:rPr lang="en-US" dirty="0"/>
              <a:t>software.</a:t>
            </a:r>
          </a:p>
        </p:txBody>
      </p:sp>
      <p:pic>
        <p:nvPicPr>
          <p:cNvPr id="9" name="Picture 8">
            <a:extLst>
              <a:ext uri="{FF2B5EF4-FFF2-40B4-BE49-F238E27FC236}">
                <a16:creationId xmlns:a16="http://schemas.microsoft.com/office/drawing/2014/main" id="{79E7E3BC-A1CC-E54A-A915-8A09155EFB28}"/>
              </a:ext>
            </a:extLst>
          </p:cNvPr>
          <p:cNvPicPr>
            <a:picLocks noChangeAspect="1"/>
          </p:cNvPicPr>
          <p:nvPr/>
        </p:nvPicPr>
        <p:blipFill>
          <a:blip r:embed="rId3"/>
          <a:stretch>
            <a:fillRect/>
          </a:stretch>
        </p:blipFill>
        <p:spPr>
          <a:xfrm>
            <a:off x="6019800" y="2250343"/>
            <a:ext cx="5365210" cy="3588650"/>
          </a:xfrm>
          <a:prstGeom prst="rect">
            <a:avLst/>
          </a:prstGeom>
        </p:spPr>
      </p:pic>
      <p:graphicFrame>
        <p:nvGraphicFramePr>
          <p:cNvPr id="10" name="Content Placeholder 5">
            <a:extLst>
              <a:ext uri="{FF2B5EF4-FFF2-40B4-BE49-F238E27FC236}">
                <a16:creationId xmlns:a16="http://schemas.microsoft.com/office/drawing/2014/main" id="{04931311-6564-D244-B36D-914526CCEF72}"/>
              </a:ext>
            </a:extLst>
          </p:cNvPr>
          <p:cNvGraphicFramePr>
            <a:graphicFrameLocks/>
          </p:cNvGraphicFramePr>
          <p:nvPr>
            <p:extLst>
              <p:ext uri="{D42A27DB-BD31-4B8C-83A1-F6EECF244321}">
                <p14:modId xmlns:p14="http://schemas.microsoft.com/office/powerpoint/2010/main" val="3748281871"/>
              </p:ext>
            </p:extLst>
          </p:nvPr>
        </p:nvGraphicFramePr>
        <p:xfrm>
          <a:off x="806990" y="2195913"/>
          <a:ext cx="4766496" cy="43201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CBBBEC13-96E2-724B-B570-1AE9DEA57DD9}"/>
              </a:ext>
            </a:extLst>
          </p:cNvPr>
          <p:cNvSpPr>
            <a:spLocks noGrp="1"/>
          </p:cNvSpPr>
          <p:nvPr>
            <p:ph type="sldNum" sz="quarter" idx="12"/>
          </p:nvPr>
        </p:nvSpPr>
        <p:spPr/>
        <p:txBody>
          <a:bodyPr/>
          <a:lstStyle/>
          <a:p>
            <a:fld id="{8F4D8E95-F5EC-E74B-8D28-161092B5979D}" type="slidenum">
              <a:rPr lang="en-US" smtClean="0"/>
              <a:t>2</a:t>
            </a:fld>
            <a:endParaRPr lang="en-US"/>
          </a:p>
        </p:txBody>
      </p:sp>
    </p:spTree>
    <p:extLst>
      <p:ext uri="{BB962C8B-B14F-4D97-AF65-F5344CB8AC3E}">
        <p14:creationId xmlns:p14="http://schemas.microsoft.com/office/powerpoint/2010/main" val="37304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500" fill="hold"/>
                                        <p:tgtEl>
                                          <p:spTgt spid="10">
                                            <p:graphicEl>
                                              <a:dgm id="{F1B78831-1F58-7745-83C3-F68A641EE5F9}"/>
                                            </p:graphicEl>
                                          </p:spTgt>
                                        </p:tgtEl>
                                        <p:attrNameLst>
                                          <p:attrName>fillcolor</p:attrName>
                                        </p:attrNameLst>
                                      </p:cBhvr>
                                      <p:to>
                                        <a:srgbClr val="15B050"/>
                                      </p:to>
                                    </p:animClr>
                                    <p:set>
                                      <p:cBhvr>
                                        <p:cTn id="7" dur="500" fill="hold"/>
                                        <p:tgtEl>
                                          <p:spTgt spid="10">
                                            <p:graphicEl>
                                              <a:dgm id="{F1B78831-1F58-7745-83C3-F68A641EE5F9}"/>
                                            </p:graphicEl>
                                          </p:spTgt>
                                        </p:tgtEl>
                                        <p:attrNameLst>
                                          <p:attrName>fill.type</p:attrName>
                                        </p:attrNameLst>
                                      </p:cBhvr>
                                      <p:to>
                                        <p:strVal val="solid"/>
                                      </p:to>
                                    </p:set>
                                    <p:set>
                                      <p:cBhvr>
                                        <p:cTn id="8" dur="500" fill="hold"/>
                                        <p:tgtEl>
                                          <p:spTgt spid="10">
                                            <p:graphicEl>
                                              <a:dgm id="{F1B78831-1F58-7745-83C3-F68A641EE5F9}"/>
                                            </p:graphicEl>
                                          </p:spTgt>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500" fill="hold"/>
                                        <p:tgtEl>
                                          <p:spTgt spid="10">
                                            <p:graphicEl>
                                              <a:dgm id="{ED6A7B46-7638-E646-B22A-2EE68A972930}"/>
                                            </p:graphicEl>
                                          </p:spTgt>
                                        </p:tgtEl>
                                        <p:attrNameLst>
                                          <p:attrName>fillcolor</p:attrName>
                                        </p:attrNameLst>
                                      </p:cBhvr>
                                      <p:to>
                                        <a:srgbClr val="15B050"/>
                                      </p:to>
                                    </p:animClr>
                                    <p:set>
                                      <p:cBhvr>
                                        <p:cTn id="11" dur="500" fill="hold"/>
                                        <p:tgtEl>
                                          <p:spTgt spid="10">
                                            <p:graphicEl>
                                              <a:dgm id="{ED6A7B46-7638-E646-B22A-2EE68A972930}"/>
                                            </p:graphicEl>
                                          </p:spTgt>
                                        </p:tgtEl>
                                        <p:attrNameLst>
                                          <p:attrName>fill.type</p:attrName>
                                        </p:attrNameLst>
                                      </p:cBhvr>
                                      <p:to>
                                        <p:strVal val="solid"/>
                                      </p:to>
                                    </p:set>
                                    <p:set>
                                      <p:cBhvr>
                                        <p:cTn id="12" dur="500" fill="hold"/>
                                        <p:tgtEl>
                                          <p:spTgt spid="10">
                                            <p:graphicEl>
                                              <a:dgm id="{ED6A7B46-7638-E646-B22A-2EE68A972930}"/>
                                            </p:graphicEl>
                                          </p:spTgt>
                                        </p:tgtEl>
                                        <p:attrNameLst>
                                          <p:attrName>fill.on</p:attrName>
                                        </p:attrNameLst>
                                      </p:cBhvr>
                                      <p:to>
                                        <p:strVal val="true"/>
                                      </p:to>
                                    </p:set>
                                  </p:childTnLst>
                                </p:cTn>
                              </p:par>
                              <p:par>
                                <p:cTn id="13" presetID="1" presetClass="emph" presetSubtype="2" fill="hold" grpId="0" nodeType="withEffect">
                                  <p:stCondLst>
                                    <p:cond delay="0"/>
                                  </p:stCondLst>
                                  <p:childTnLst>
                                    <p:animClr clrSpc="rgb" dir="cw">
                                      <p:cBhvr>
                                        <p:cTn id="14" dur="500" fill="hold"/>
                                        <p:tgtEl>
                                          <p:spTgt spid="10">
                                            <p:graphicEl>
                                              <a:dgm id="{49FB4BF1-1375-0D4F-BC49-B906F14A9544}"/>
                                            </p:graphicEl>
                                          </p:spTgt>
                                        </p:tgtEl>
                                        <p:attrNameLst>
                                          <p:attrName>fillcolor</p:attrName>
                                        </p:attrNameLst>
                                      </p:cBhvr>
                                      <p:to>
                                        <a:srgbClr val="15B050"/>
                                      </p:to>
                                    </p:animClr>
                                    <p:set>
                                      <p:cBhvr>
                                        <p:cTn id="15" dur="500" fill="hold"/>
                                        <p:tgtEl>
                                          <p:spTgt spid="10">
                                            <p:graphicEl>
                                              <a:dgm id="{49FB4BF1-1375-0D4F-BC49-B906F14A9544}"/>
                                            </p:graphicEl>
                                          </p:spTgt>
                                        </p:tgtEl>
                                        <p:attrNameLst>
                                          <p:attrName>fill.type</p:attrName>
                                        </p:attrNameLst>
                                      </p:cBhvr>
                                      <p:to>
                                        <p:strVal val="solid"/>
                                      </p:to>
                                    </p:set>
                                    <p:set>
                                      <p:cBhvr>
                                        <p:cTn id="16" dur="500" fill="hold"/>
                                        <p:tgtEl>
                                          <p:spTgt spid="10">
                                            <p:graphicEl>
                                              <a:dgm id="{49FB4BF1-1375-0D4F-BC49-B906F14A9544}"/>
                                            </p:graphicEl>
                                          </p:spTgt>
                                        </p:tgtEl>
                                        <p:attrNameLst>
                                          <p:attrName>fill.on</p:attrName>
                                        </p:attrNameLst>
                                      </p:cBhvr>
                                      <p:to>
                                        <p:strVal val="true"/>
                                      </p:to>
                                    </p:set>
                                  </p:childTnLst>
                                </p:cTn>
                              </p:par>
                              <p:par>
                                <p:cTn id="17" presetID="1" presetClass="emph" presetSubtype="2" fill="hold" grpId="0" nodeType="withEffect">
                                  <p:stCondLst>
                                    <p:cond delay="0"/>
                                  </p:stCondLst>
                                  <p:childTnLst>
                                    <p:animClr clrSpc="rgb" dir="cw">
                                      <p:cBhvr>
                                        <p:cTn id="18" dur="500" fill="hold"/>
                                        <p:tgtEl>
                                          <p:spTgt spid="10">
                                            <p:graphicEl>
                                              <a:dgm id="{6CD86A9E-E920-9C42-B5D8-E07298A0753C}"/>
                                            </p:graphicEl>
                                          </p:spTgt>
                                        </p:tgtEl>
                                        <p:attrNameLst>
                                          <p:attrName>fillcolor</p:attrName>
                                        </p:attrNameLst>
                                      </p:cBhvr>
                                      <p:to>
                                        <a:srgbClr val="15B050"/>
                                      </p:to>
                                    </p:animClr>
                                    <p:set>
                                      <p:cBhvr>
                                        <p:cTn id="19" dur="500" fill="hold"/>
                                        <p:tgtEl>
                                          <p:spTgt spid="10">
                                            <p:graphicEl>
                                              <a:dgm id="{6CD86A9E-E920-9C42-B5D8-E07298A0753C}"/>
                                            </p:graphicEl>
                                          </p:spTgt>
                                        </p:tgtEl>
                                        <p:attrNameLst>
                                          <p:attrName>fill.type</p:attrName>
                                        </p:attrNameLst>
                                      </p:cBhvr>
                                      <p:to>
                                        <p:strVal val="solid"/>
                                      </p:to>
                                    </p:set>
                                    <p:set>
                                      <p:cBhvr>
                                        <p:cTn id="20" dur="500" fill="hold"/>
                                        <p:tgtEl>
                                          <p:spTgt spid="10">
                                            <p:graphicEl>
                                              <a:dgm id="{6CD86A9E-E920-9C42-B5D8-E07298A0753C}"/>
                                            </p:graphic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grpId="0" nodeType="clickEffect">
                                  <p:stCondLst>
                                    <p:cond delay="0"/>
                                  </p:stCondLst>
                                  <p:childTnLst>
                                    <p:animClr clrSpc="rgb" dir="cw">
                                      <p:cBhvr>
                                        <p:cTn id="24" dur="500" fill="hold"/>
                                        <p:tgtEl>
                                          <p:spTgt spid="10">
                                            <p:graphicEl>
                                              <a:dgm id="{364E31E8-D247-2E48-A38C-63DE6A245E26}"/>
                                            </p:graphicEl>
                                          </p:spTgt>
                                        </p:tgtEl>
                                        <p:attrNameLst>
                                          <p:attrName>fillcolor</p:attrName>
                                        </p:attrNameLst>
                                      </p:cBhvr>
                                      <p:to>
                                        <a:srgbClr val="C01700"/>
                                      </p:to>
                                    </p:animClr>
                                    <p:set>
                                      <p:cBhvr>
                                        <p:cTn id="25" dur="500" fill="hold"/>
                                        <p:tgtEl>
                                          <p:spTgt spid="10">
                                            <p:graphicEl>
                                              <a:dgm id="{364E31E8-D247-2E48-A38C-63DE6A245E26}"/>
                                            </p:graphicEl>
                                          </p:spTgt>
                                        </p:tgtEl>
                                        <p:attrNameLst>
                                          <p:attrName>fill.type</p:attrName>
                                        </p:attrNameLst>
                                      </p:cBhvr>
                                      <p:to>
                                        <p:strVal val="solid"/>
                                      </p:to>
                                    </p:set>
                                    <p:set>
                                      <p:cBhvr>
                                        <p:cTn id="26" dur="500" fill="hold"/>
                                        <p:tgtEl>
                                          <p:spTgt spid="10">
                                            <p:graphicEl>
                                              <a:dgm id="{364E31E8-D247-2E48-A38C-63DE6A245E26}"/>
                                            </p:graphic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grpId="1" nodeType="clickEffect">
                                  <p:stCondLst>
                                    <p:cond delay="0"/>
                                  </p:stCondLst>
                                  <p:childTnLst>
                                    <p:animClr clrSpc="rgb" dir="cw">
                                      <p:cBhvr>
                                        <p:cTn id="30" dur="500" fill="hold"/>
                                        <p:tgtEl>
                                          <p:spTgt spid="10">
                                            <p:graphicEl>
                                              <a:dgm id="{F1B78831-1F58-7745-83C3-F68A641EE5F9}"/>
                                            </p:graphicEl>
                                          </p:spTgt>
                                        </p:tgtEl>
                                        <p:attrNameLst>
                                          <p:attrName>fillcolor</p:attrName>
                                        </p:attrNameLst>
                                      </p:cBhvr>
                                      <p:to>
                                        <a:srgbClr val="C01700"/>
                                      </p:to>
                                    </p:animClr>
                                    <p:set>
                                      <p:cBhvr>
                                        <p:cTn id="31" dur="500" fill="hold"/>
                                        <p:tgtEl>
                                          <p:spTgt spid="10">
                                            <p:graphicEl>
                                              <a:dgm id="{F1B78831-1F58-7745-83C3-F68A641EE5F9}"/>
                                            </p:graphicEl>
                                          </p:spTgt>
                                        </p:tgtEl>
                                        <p:attrNameLst>
                                          <p:attrName>fill.type</p:attrName>
                                        </p:attrNameLst>
                                      </p:cBhvr>
                                      <p:to>
                                        <p:strVal val="solid"/>
                                      </p:to>
                                    </p:set>
                                    <p:set>
                                      <p:cBhvr>
                                        <p:cTn id="32" dur="500" fill="hold"/>
                                        <p:tgtEl>
                                          <p:spTgt spid="10">
                                            <p:graphicEl>
                                              <a:dgm id="{F1B78831-1F58-7745-83C3-F68A641EE5F9}"/>
                                            </p:graphicEl>
                                          </p:spTgt>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grpId="1" nodeType="clickEffect">
                                  <p:stCondLst>
                                    <p:cond delay="0"/>
                                  </p:stCondLst>
                                  <p:childTnLst>
                                    <p:animClr clrSpc="rgb" dir="cw">
                                      <p:cBhvr>
                                        <p:cTn id="36" dur="500" fill="hold"/>
                                        <p:tgtEl>
                                          <p:spTgt spid="10">
                                            <p:graphicEl>
                                              <a:dgm id="{ED6A7B46-7638-E646-B22A-2EE68A972930}"/>
                                            </p:graphicEl>
                                          </p:spTgt>
                                        </p:tgtEl>
                                        <p:attrNameLst>
                                          <p:attrName>fillcolor</p:attrName>
                                        </p:attrNameLst>
                                      </p:cBhvr>
                                      <p:to>
                                        <a:srgbClr val="C01700"/>
                                      </p:to>
                                    </p:animClr>
                                    <p:set>
                                      <p:cBhvr>
                                        <p:cTn id="37" dur="500" fill="hold"/>
                                        <p:tgtEl>
                                          <p:spTgt spid="10">
                                            <p:graphicEl>
                                              <a:dgm id="{ED6A7B46-7638-E646-B22A-2EE68A972930}"/>
                                            </p:graphicEl>
                                          </p:spTgt>
                                        </p:tgtEl>
                                        <p:attrNameLst>
                                          <p:attrName>fill.type</p:attrName>
                                        </p:attrNameLst>
                                      </p:cBhvr>
                                      <p:to>
                                        <p:strVal val="solid"/>
                                      </p:to>
                                    </p:set>
                                    <p:set>
                                      <p:cBhvr>
                                        <p:cTn id="38" dur="500" fill="hold"/>
                                        <p:tgtEl>
                                          <p:spTgt spid="10">
                                            <p:graphicEl>
                                              <a:dgm id="{ED6A7B46-7638-E646-B22A-2EE68A972930}"/>
                                            </p:graphic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grpId="1" nodeType="clickEffect">
                                  <p:stCondLst>
                                    <p:cond delay="0"/>
                                  </p:stCondLst>
                                  <p:childTnLst>
                                    <p:animClr clrSpc="rgb" dir="cw">
                                      <p:cBhvr>
                                        <p:cTn id="42" dur="500" fill="hold"/>
                                        <p:tgtEl>
                                          <p:spTgt spid="10">
                                            <p:graphicEl>
                                              <a:dgm id="{49FB4BF1-1375-0D4F-BC49-B906F14A9544}"/>
                                            </p:graphicEl>
                                          </p:spTgt>
                                        </p:tgtEl>
                                        <p:attrNameLst>
                                          <p:attrName>fillcolor</p:attrName>
                                        </p:attrNameLst>
                                      </p:cBhvr>
                                      <p:to>
                                        <a:srgbClr val="C01700"/>
                                      </p:to>
                                    </p:animClr>
                                    <p:set>
                                      <p:cBhvr>
                                        <p:cTn id="43" dur="500" fill="hold"/>
                                        <p:tgtEl>
                                          <p:spTgt spid="10">
                                            <p:graphicEl>
                                              <a:dgm id="{49FB4BF1-1375-0D4F-BC49-B906F14A9544}"/>
                                            </p:graphicEl>
                                          </p:spTgt>
                                        </p:tgtEl>
                                        <p:attrNameLst>
                                          <p:attrName>fill.type</p:attrName>
                                        </p:attrNameLst>
                                      </p:cBhvr>
                                      <p:to>
                                        <p:strVal val="solid"/>
                                      </p:to>
                                    </p:set>
                                    <p:set>
                                      <p:cBhvr>
                                        <p:cTn id="44" dur="500" fill="hold"/>
                                        <p:tgtEl>
                                          <p:spTgt spid="10">
                                            <p:graphicEl>
                                              <a:dgm id="{49FB4BF1-1375-0D4F-BC49-B906F14A9544}"/>
                                            </p:graphic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grpId="1" nodeType="clickEffect">
                                  <p:stCondLst>
                                    <p:cond delay="0"/>
                                  </p:stCondLst>
                                  <p:childTnLst>
                                    <p:animClr clrSpc="rgb" dir="cw">
                                      <p:cBhvr>
                                        <p:cTn id="48" dur="500" fill="hold"/>
                                        <p:tgtEl>
                                          <p:spTgt spid="10">
                                            <p:graphicEl>
                                              <a:dgm id="{6CD86A9E-E920-9C42-B5D8-E07298A0753C}"/>
                                            </p:graphicEl>
                                          </p:spTgt>
                                        </p:tgtEl>
                                        <p:attrNameLst>
                                          <p:attrName>fillcolor</p:attrName>
                                        </p:attrNameLst>
                                      </p:cBhvr>
                                      <p:to>
                                        <a:srgbClr val="C01700"/>
                                      </p:to>
                                    </p:animClr>
                                    <p:set>
                                      <p:cBhvr>
                                        <p:cTn id="49" dur="500" fill="hold"/>
                                        <p:tgtEl>
                                          <p:spTgt spid="10">
                                            <p:graphicEl>
                                              <a:dgm id="{6CD86A9E-E920-9C42-B5D8-E07298A0753C}"/>
                                            </p:graphicEl>
                                          </p:spTgt>
                                        </p:tgtEl>
                                        <p:attrNameLst>
                                          <p:attrName>fill.type</p:attrName>
                                        </p:attrNameLst>
                                      </p:cBhvr>
                                      <p:to>
                                        <p:strVal val="solid"/>
                                      </p:to>
                                    </p:set>
                                    <p:set>
                                      <p:cBhvr>
                                        <p:cTn id="50" dur="500" fill="hold"/>
                                        <p:tgtEl>
                                          <p:spTgt spid="10">
                                            <p:graphicEl>
                                              <a:dgm id="{6CD86A9E-E920-9C42-B5D8-E07298A0753C}"/>
                                            </p:graphicEl>
                                          </p:spTgt>
                                        </p:tgtEl>
                                        <p:attrNameLst>
                                          <p:attrName>fill.on</p:attrName>
                                        </p:attrNameLst>
                                      </p:cBhvr>
                                      <p:to>
                                        <p:strVal val="true"/>
                                      </p:to>
                                    </p:set>
                                  </p:childTnLst>
                                </p:cTn>
                              </p:par>
                              <p:par>
                                <p:cTn id="51" presetID="1" presetClass="emph" presetSubtype="2" fill="hold" grpId="1" nodeType="withEffect">
                                  <p:stCondLst>
                                    <p:cond delay="0"/>
                                  </p:stCondLst>
                                  <p:childTnLst>
                                    <p:animClr clrSpc="rgb" dir="cw">
                                      <p:cBhvr>
                                        <p:cTn id="52" dur="500" fill="hold"/>
                                        <p:tgtEl>
                                          <p:spTgt spid="10">
                                            <p:graphicEl>
                                              <a:dgm id="{364E31E8-D247-2E48-A38C-63DE6A245E26}"/>
                                            </p:graphicEl>
                                          </p:spTgt>
                                        </p:tgtEl>
                                        <p:attrNameLst>
                                          <p:attrName>fillcolor</p:attrName>
                                        </p:attrNameLst>
                                      </p:cBhvr>
                                      <p:to>
                                        <a:srgbClr val="C01700"/>
                                      </p:to>
                                    </p:animClr>
                                    <p:set>
                                      <p:cBhvr>
                                        <p:cTn id="53" dur="500" fill="hold"/>
                                        <p:tgtEl>
                                          <p:spTgt spid="10">
                                            <p:graphicEl>
                                              <a:dgm id="{364E31E8-D247-2E48-A38C-63DE6A245E26}"/>
                                            </p:graphicEl>
                                          </p:spTgt>
                                        </p:tgtEl>
                                        <p:attrNameLst>
                                          <p:attrName>fill.type</p:attrName>
                                        </p:attrNameLst>
                                      </p:cBhvr>
                                      <p:to>
                                        <p:strVal val="solid"/>
                                      </p:to>
                                    </p:set>
                                    <p:set>
                                      <p:cBhvr>
                                        <p:cTn id="54" dur="500" fill="hold"/>
                                        <p:tgtEl>
                                          <p:spTgt spid="10">
                                            <p:graphicEl>
                                              <a:dgm id="{364E31E8-D247-2E48-A38C-63DE6A245E26}"/>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lvlOne"/>
        </p:bldSub>
      </p:bldGraphic>
      <p:bldGraphic spid="10" grpId="1" uiExpand="1">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8812-076F-C841-9033-2104C10F7BE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FFCE7B3-43A4-C042-87E5-1040CECC5AE8}"/>
              </a:ext>
            </a:extLst>
          </p:cNvPr>
          <p:cNvSpPr>
            <a:spLocks noGrp="1"/>
          </p:cNvSpPr>
          <p:nvPr>
            <p:ph idx="1"/>
          </p:nvPr>
        </p:nvSpPr>
        <p:spPr>
          <a:xfrm>
            <a:off x="680321" y="2626405"/>
            <a:ext cx="10515600" cy="3785281"/>
          </a:xfrm>
        </p:spPr>
        <p:txBody>
          <a:bodyPr>
            <a:normAutofit/>
          </a:bodyPr>
          <a:lstStyle/>
          <a:p>
            <a:pPr marL="0" indent="0" algn="ctr">
              <a:buNone/>
            </a:pPr>
            <a:r>
              <a:rPr lang="en-US" sz="4000" dirty="0" err="1"/>
              <a:t>trippel@umich.edu</a:t>
            </a:r>
            <a:endParaRPr lang="en-US" sz="4000" dirty="0"/>
          </a:p>
          <a:p>
            <a:pPr marL="0" indent="0" algn="ctr">
              <a:buNone/>
            </a:pPr>
            <a:r>
              <a:rPr lang="en-US" sz="4000" dirty="0">
                <a:hlinkClick r:id="rId3"/>
              </a:rPr>
              <a:t>https://timothytrippel.com</a:t>
            </a:r>
            <a:endParaRPr lang="en-US" sz="4000" dirty="0"/>
          </a:p>
          <a:p>
            <a:pPr marL="0" indent="0" algn="ctr">
              <a:buNone/>
            </a:pPr>
            <a:endParaRPr lang="en-US" sz="500" dirty="0"/>
          </a:p>
          <a:p>
            <a:pPr marL="0" indent="0" algn="ctr">
              <a:buNone/>
            </a:pPr>
            <a:r>
              <a:rPr lang="en-US" dirty="0"/>
              <a:t>ICAS Repositories: </a:t>
            </a:r>
          </a:p>
          <a:p>
            <a:pPr marL="0" indent="0" algn="ctr">
              <a:buNone/>
            </a:pPr>
            <a:r>
              <a:rPr lang="en-US" dirty="0">
                <a:hlinkClick r:id="rId4"/>
              </a:rPr>
              <a:t>https://github.com/mit-ll/nemo</a:t>
            </a:r>
            <a:r>
              <a:rPr lang="en-US" dirty="0"/>
              <a:t> </a:t>
            </a:r>
          </a:p>
          <a:p>
            <a:pPr marL="0" indent="0" algn="ctr">
              <a:buNone/>
            </a:pPr>
            <a:r>
              <a:rPr lang="en-US" dirty="0">
                <a:hlinkClick r:id="rId5"/>
              </a:rPr>
              <a:t>https://github.com/mit-ll/gds2-score</a:t>
            </a:r>
            <a:endParaRPr lang="en-US" dirty="0"/>
          </a:p>
        </p:txBody>
      </p:sp>
      <p:sp>
        <p:nvSpPr>
          <p:cNvPr id="4" name="Slide Number Placeholder 3">
            <a:extLst>
              <a:ext uri="{FF2B5EF4-FFF2-40B4-BE49-F238E27FC236}">
                <a16:creationId xmlns:a16="http://schemas.microsoft.com/office/drawing/2014/main" id="{B1225661-6427-744E-BF08-D6DB19D74FDB}"/>
              </a:ext>
            </a:extLst>
          </p:cNvPr>
          <p:cNvSpPr>
            <a:spLocks noGrp="1"/>
          </p:cNvSpPr>
          <p:nvPr>
            <p:ph type="sldNum" sz="quarter" idx="12"/>
          </p:nvPr>
        </p:nvSpPr>
        <p:spPr/>
        <p:txBody>
          <a:bodyPr/>
          <a:lstStyle/>
          <a:p>
            <a:fld id="{8F4D8E95-F5EC-E74B-8D28-161092B5979D}" type="slidenum">
              <a:rPr lang="en-US" smtClean="0"/>
              <a:t>20</a:t>
            </a:fld>
            <a:endParaRPr lang="en-US"/>
          </a:p>
        </p:txBody>
      </p:sp>
      <p:sp>
        <p:nvSpPr>
          <p:cNvPr id="5" name="TextBox 4">
            <a:extLst>
              <a:ext uri="{FF2B5EF4-FFF2-40B4-BE49-F238E27FC236}">
                <a16:creationId xmlns:a16="http://schemas.microsoft.com/office/drawing/2014/main" id="{4AB8B771-C41B-FF43-B13F-F9B4B4B1EDFA}"/>
              </a:ext>
            </a:extLst>
          </p:cNvPr>
          <p:cNvSpPr txBox="1"/>
          <p:nvPr/>
        </p:nvSpPr>
        <p:spPr>
          <a:xfrm>
            <a:off x="72457" y="5746084"/>
            <a:ext cx="12047085" cy="1015663"/>
          </a:xfrm>
          <a:prstGeom prst="rect">
            <a:avLst/>
          </a:prstGeom>
          <a:noFill/>
        </p:spPr>
        <p:txBody>
          <a:bodyPr wrap="square" rtlCol="0">
            <a:spAutoFit/>
          </a:bodyPr>
          <a:lstStyle/>
          <a:p>
            <a:pPr algn="just"/>
            <a:r>
              <a:rPr lang="en-US" sz="1000" dirty="0"/>
              <a:t>DISTRIBUTION STATEMENT A. Approved for public release. Distribution is unlimited. This material is based upon work supported by the Under Secretary of Defense for Research and Engineering under Air Force Contract No. FA8702-15-D-0001. Any opinions, findings, conclusions or recommendations expressed in this material are those of the author(s) and do not necessarily reflect the views of the Under Secretary of Defense for Research and Engineering.</a:t>
            </a:r>
          </a:p>
          <a:p>
            <a:pPr algn="just"/>
            <a:endParaRPr lang="en-US" sz="1000" dirty="0"/>
          </a:p>
          <a:p>
            <a:pPr algn="just"/>
            <a:r>
              <a:rPr lang="en-US" sz="1000" dirty="0"/>
              <a:t>This material is based upon work supported by the National Science Foundation Graduate Research Fellowship Program under Grant No. DGE 1256260. Any opinions, findings, and conclusions or recommendations expressed in this material are those of the author(s) and do not necessarily reflect the views of the National Science Foundation.</a:t>
            </a:r>
          </a:p>
        </p:txBody>
      </p:sp>
    </p:spTree>
    <p:extLst>
      <p:ext uri="{BB962C8B-B14F-4D97-AF65-F5344CB8AC3E}">
        <p14:creationId xmlns:p14="http://schemas.microsoft.com/office/powerpoint/2010/main" val="332001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5">
            <a:extLst>
              <a:ext uri="{FF2B5EF4-FFF2-40B4-BE49-F238E27FC236}">
                <a16:creationId xmlns:a16="http://schemas.microsoft.com/office/drawing/2014/main" id="{A7EB479F-7B43-F145-8B47-601AB513ECA6}"/>
              </a:ext>
            </a:extLst>
          </p:cNvPr>
          <p:cNvGraphicFramePr>
            <a:graphicFrameLocks/>
          </p:cNvGraphicFramePr>
          <p:nvPr/>
        </p:nvGraphicFramePr>
        <p:xfrm>
          <a:off x="7014715" y="2547453"/>
          <a:ext cx="3895177" cy="3896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394863D-6D5D-8143-B9A8-A1ADB1546E14}"/>
              </a:ext>
            </a:extLst>
          </p:cNvPr>
          <p:cNvSpPr>
            <a:spLocks noGrp="1"/>
          </p:cNvSpPr>
          <p:nvPr>
            <p:ph type="title"/>
          </p:nvPr>
        </p:nvSpPr>
        <p:spPr/>
        <p:txBody>
          <a:bodyPr/>
          <a:lstStyle/>
          <a:p>
            <a:r>
              <a:rPr lang="en-US" dirty="0"/>
              <a:t>State of Systems Security</a:t>
            </a:r>
          </a:p>
        </p:txBody>
      </p:sp>
      <p:sp>
        <p:nvSpPr>
          <p:cNvPr id="3" name="Content Placeholder 2">
            <a:extLst>
              <a:ext uri="{FF2B5EF4-FFF2-40B4-BE49-F238E27FC236}">
                <a16:creationId xmlns:a16="http://schemas.microsoft.com/office/drawing/2014/main" id="{E2D93F3D-58C3-844E-9932-E582AF410CCC}"/>
              </a:ext>
            </a:extLst>
          </p:cNvPr>
          <p:cNvSpPr>
            <a:spLocks noGrp="1"/>
          </p:cNvSpPr>
          <p:nvPr>
            <p:ph idx="1"/>
          </p:nvPr>
        </p:nvSpPr>
        <p:spPr>
          <a:xfrm>
            <a:off x="680322" y="2336873"/>
            <a:ext cx="4849622" cy="3599316"/>
          </a:xfrm>
        </p:spPr>
        <p:txBody>
          <a:bodyPr>
            <a:normAutofit/>
          </a:bodyPr>
          <a:lstStyle/>
          <a:p>
            <a:r>
              <a:rPr lang="en-US" dirty="0"/>
              <a:t>Software security community has developed mechanisms to both </a:t>
            </a:r>
            <a:r>
              <a:rPr lang="en-US" i="1" dirty="0"/>
              <a:t>identify</a:t>
            </a:r>
            <a:r>
              <a:rPr lang="en-US" dirty="0"/>
              <a:t> and </a:t>
            </a:r>
            <a:r>
              <a:rPr lang="en-US" i="1" dirty="0"/>
              <a:t>prevent</a:t>
            </a:r>
            <a:r>
              <a:rPr lang="en-US" dirty="0"/>
              <a:t> vulnerabilities/attacks</a:t>
            </a:r>
          </a:p>
          <a:p>
            <a:r>
              <a:rPr lang="en-US" dirty="0"/>
              <a:t>Attackers are forced to lower levels </a:t>
            </a:r>
            <a:r>
              <a:rPr lang="en-US" dirty="0">
                <a:sym typeface="Wingdings" pitchFamily="2" charset="2"/>
              </a:rPr>
              <a:t></a:t>
            </a:r>
            <a:r>
              <a:rPr lang="en-US" dirty="0"/>
              <a:t> hardware</a:t>
            </a:r>
          </a:p>
          <a:p>
            <a:r>
              <a:rPr lang="en-US" i="1" dirty="0">
                <a:solidFill>
                  <a:srgbClr val="C00000"/>
                </a:solidFill>
              </a:rPr>
              <a:t>Economic forces make developing secure hardware challenging</a:t>
            </a:r>
          </a:p>
          <a:p>
            <a:pPr lvl="1"/>
            <a:endParaRPr lang="en-US" dirty="0"/>
          </a:p>
        </p:txBody>
      </p:sp>
      <p:sp>
        <p:nvSpPr>
          <p:cNvPr id="4" name="Slide Number Placeholder 3">
            <a:extLst>
              <a:ext uri="{FF2B5EF4-FFF2-40B4-BE49-F238E27FC236}">
                <a16:creationId xmlns:a16="http://schemas.microsoft.com/office/drawing/2014/main" id="{562C01B7-A39A-7C4F-ABD8-4BD440279CD7}"/>
              </a:ext>
            </a:extLst>
          </p:cNvPr>
          <p:cNvSpPr>
            <a:spLocks noGrp="1"/>
          </p:cNvSpPr>
          <p:nvPr>
            <p:ph type="sldNum" sz="quarter" idx="12"/>
          </p:nvPr>
        </p:nvSpPr>
        <p:spPr/>
        <p:txBody>
          <a:bodyPr/>
          <a:lstStyle/>
          <a:p>
            <a:fld id="{38B01E6D-2D4C-F746-B05C-8F3A0CFA4EA8}" type="slidenum">
              <a:rPr lang="en-US" smtClean="0"/>
              <a:t>3</a:t>
            </a:fld>
            <a:endParaRPr lang="en-US"/>
          </a:p>
        </p:txBody>
      </p:sp>
      <p:pic>
        <p:nvPicPr>
          <p:cNvPr id="6" name="Picture 5" descr="A close up of a black background&#10;&#10;Description automatically generated">
            <a:extLst>
              <a:ext uri="{FF2B5EF4-FFF2-40B4-BE49-F238E27FC236}">
                <a16:creationId xmlns:a16="http://schemas.microsoft.com/office/drawing/2014/main" id="{0A885BF4-890E-4747-AA71-BE19DCCC3289}"/>
              </a:ext>
            </a:extLst>
          </p:cNvPr>
          <p:cNvPicPr>
            <a:picLocks noChangeAspect="1"/>
          </p:cNvPicPr>
          <p:nvPr/>
        </p:nvPicPr>
        <p:blipFill>
          <a:blip r:embed="rId8"/>
          <a:stretch>
            <a:fillRect/>
          </a:stretch>
        </p:blipFill>
        <p:spPr>
          <a:xfrm>
            <a:off x="6496557" y="2537603"/>
            <a:ext cx="5232435" cy="3613650"/>
          </a:xfrm>
          <a:prstGeom prst="rect">
            <a:avLst/>
          </a:prstGeom>
        </p:spPr>
      </p:pic>
      <p:sp>
        <p:nvSpPr>
          <p:cNvPr id="7" name="TextBox 6">
            <a:extLst>
              <a:ext uri="{FF2B5EF4-FFF2-40B4-BE49-F238E27FC236}">
                <a16:creationId xmlns:a16="http://schemas.microsoft.com/office/drawing/2014/main" id="{0535BAC6-3C5E-7347-B3D7-EFBE0F2CD32B}"/>
              </a:ext>
            </a:extLst>
          </p:cNvPr>
          <p:cNvSpPr txBox="1"/>
          <p:nvPr/>
        </p:nvSpPr>
        <p:spPr>
          <a:xfrm>
            <a:off x="9613907" y="3129374"/>
            <a:ext cx="958917" cy="369332"/>
          </a:xfrm>
          <a:prstGeom prst="rect">
            <a:avLst/>
          </a:prstGeom>
          <a:solidFill>
            <a:schemeClr val="tx1"/>
          </a:solidFill>
        </p:spPr>
        <p:txBody>
          <a:bodyPr wrap="none" rtlCol="0">
            <a:spAutoFit/>
          </a:bodyPr>
          <a:lstStyle/>
          <a:p>
            <a:r>
              <a:rPr lang="en-US" dirty="0">
                <a:solidFill>
                  <a:srgbClr val="00B050"/>
                </a:solidFill>
              </a:rPr>
              <a:t>Fuzzing</a:t>
            </a:r>
          </a:p>
        </p:txBody>
      </p:sp>
      <p:sp>
        <p:nvSpPr>
          <p:cNvPr id="8" name="TextBox 7">
            <a:extLst>
              <a:ext uri="{FF2B5EF4-FFF2-40B4-BE49-F238E27FC236}">
                <a16:creationId xmlns:a16="http://schemas.microsoft.com/office/drawing/2014/main" id="{A01B5FF4-1EDF-CB48-A201-29DE504253F1}"/>
              </a:ext>
            </a:extLst>
          </p:cNvPr>
          <p:cNvSpPr txBox="1"/>
          <p:nvPr/>
        </p:nvSpPr>
        <p:spPr>
          <a:xfrm>
            <a:off x="10662931" y="3885742"/>
            <a:ext cx="816249" cy="369332"/>
          </a:xfrm>
          <a:prstGeom prst="rect">
            <a:avLst/>
          </a:prstGeom>
          <a:solidFill>
            <a:schemeClr val="tx1"/>
          </a:solidFill>
        </p:spPr>
        <p:txBody>
          <a:bodyPr wrap="none" rtlCol="0">
            <a:spAutoFit/>
          </a:bodyPr>
          <a:lstStyle/>
          <a:p>
            <a:r>
              <a:rPr lang="en-US" dirty="0">
                <a:solidFill>
                  <a:srgbClr val="00B050"/>
                </a:solidFill>
              </a:rPr>
              <a:t>KASLR</a:t>
            </a:r>
          </a:p>
        </p:txBody>
      </p:sp>
      <p:sp>
        <p:nvSpPr>
          <p:cNvPr id="9" name="TextBox 8">
            <a:extLst>
              <a:ext uri="{FF2B5EF4-FFF2-40B4-BE49-F238E27FC236}">
                <a16:creationId xmlns:a16="http://schemas.microsoft.com/office/drawing/2014/main" id="{8C64AA53-21E8-604D-BEA1-9A17B0AED5B1}"/>
              </a:ext>
            </a:extLst>
          </p:cNvPr>
          <p:cNvSpPr txBox="1"/>
          <p:nvPr/>
        </p:nvSpPr>
        <p:spPr>
          <a:xfrm>
            <a:off x="10202006" y="5062173"/>
            <a:ext cx="1415772" cy="369332"/>
          </a:xfrm>
          <a:prstGeom prst="rect">
            <a:avLst/>
          </a:prstGeom>
          <a:solidFill>
            <a:schemeClr val="tx1"/>
          </a:solidFill>
        </p:spPr>
        <p:txBody>
          <a:bodyPr wrap="none" rtlCol="0">
            <a:spAutoFit/>
          </a:bodyPr>
          <a:lstStyle/>
          <a:p>
            <a:r>
              <a:rPr lang="en-US" dirty="0">
                <a:solidFill>
                  <a:srgbClr val="00B050"/>
                </a:solidFill>
              </a:rPr>
              <a:t>Secure Boot</a:t>
            </a:r>
          </a:p>
        </p:txBody>
      </p:sp>
      <p:sp>
        <p:nvSpPr>
          <p:cNvPr id="10" name="TextBox 9">
            <a:extLst>
              <a:ext uri="{FF2B5EF4-FFF2-40B4-BE49-F238E27FC236}">
                <a16:creationId xmlns:a16="http://schemas.microsoft.com/office/drawing/2014/main" id="{96A0D0BA-15B4-C540-909A-D3CCDF4DD199}"/>
              </a:ext>
            </a:extLst>
          </p:cNvPr>
          <p:cNvSpPr txBox="1"/>
          <p:nvPr/>
        </p:nvSpPr>
        <p:spPr>
          <a:xfrm>
            <a:off x="10801252" y="3118864"/>
            <a:ext cx="577402" cy="369332"/>
          </a:xfrm>
          <a:prstGeom prst="rect">
            <a:avLst/>
          </a:prstGeom>
          <a:solidFill>
            <a:schemeClr val="tx1"/>
          </a:solidFill>
        </p:spPr>
        <p:txBody>
          <a:bodyPr wrap="none" rtlCol="0">
            <a:spAutoFit/>
          </a:bodyPr>
          <a:lstStyle/>
          <a:p>
            <a:r>
              <a:rPr lang="en-US" dirty="0">
                <a:solidFill>
                  <a:srgbClr val="00B050"/>
                </a:solidFill>
              </a:rPr>
              <a:t>DEP</a:t>
            </a:r>
          </a:p>
        </p:txBody>
      </p:sp>
      <p:sp>
        <p:nvSpPr>
          <p:cNvPr id="12" name="TextBox 11">
            <a:extLst>
              <a:ext uri="{FF2B5EF4-FFF2-40B4-BE49-F238E27FC236}">
                <a16:creationId xmlns:a16="http://schemas.microsoft.com/office/drawing/2014/main" id="{F0A39B04-E8EE-BD4D-AB93-B084D3A9739E}"/>
              </a:ext>
            </a:extLst>
          </p:cNvPr>
          <p:cNvSpPr txBox="1"/>
          <p:nvPr/>
        </p:nvSpPr>
        <p:spPr>
          <a:xfrm>
            <a:off x="10729455" y="3505185"/>
            <a:ext cx="683200" cy="369332"/>
          </a:xfrm>
          <a:prstGeom prst="rect">
            <a:avLst/>
          </a:prstGeom>
          <a:solidFill>
            <a:schemeClr val="tx1"/>
          </a:solidFill>
        </p:spPr>
        <p:txBody>
          <a:bodyPr wrap="none" rtlCol="0">
            <a:spAutoFit/>
          </a:bodyPr>
          <a:lstStyle/>
          <a:p>
            <a:r>
              <a:rPr lang="en-US" dirty="0">
                <a:solidFill>
                  <a:srgbClr val="00B050"/>
                </a:solidFill>
              </a:rPr>
              <a:t>ASLR</a:t>
            </a:r>
          </a:p>
        </p:txBody>
      </p:sp>
      <p:sp>
        <p:nvSpPr>
          <p:cNvPr id="14" name="TextBox 13">
            <a:extLst>
              <a:ext uri="{FF2B5EF4-FFF2-40B4-BE49-F238E27FC236}">
                <a16:creationId xmlns:a16="http://schemas.microsoft.com/office/drawing/2014/main" id="{6D116503-7B7F-2745-BF16-E3A2D4A1C00D}"/>
              </a:ext>
            </a:extLst>
          </p:cNvPr>
          <p:cNvSpPr txBox="1"/>
          <p:nvPr/>
        </p:nvSpPr>
        <p:spPr>
          <a:xfrm>
            <a:off x="7320156" y="3129374"/>
            <a:ext cx="2182008" cy="369332"/>
          </a:xfrm>
          <a:prstGeom prst="rect">
            <a:avLst/>
          </a:prstGeom>
          <a:solidFill>
            <a:schemeClr val="tx1"/>
          </a:solidFill>
        </p:spPr>
        <p:txBody>
          <a:bodyPr wrap="none" rtlCol="0">
            <a:spAutoFit/>
          </a:bodyPr>
          <a:lstStyle/>
          <a:p>
            <a:r>
              <a:rPr lang="en-US" dirty="0">
                <a:solidFill>
                  <a:srgbClr val="00B050"/>
                </a:solidFill>
              </a:rPr>
              <a:t>Symbolic Execution</a:t>
            </a:r>
          </a:p>
        </p:txBody>
      </p:sp>
      <p:sp>
        <p:nvSpPr>
          <p:cNvPr id="16" name="TextBox 15">
            <a:extLst>
              <a:ext uri="{FF2B5EF4-FFF2-40B4-BE49-F238E27FC236}">
                <a16:creationId xmlns:a16="http://schemas.microsoft.com/office/drawing/2014/main" id="{4A96A561-A839-984E-AC87-579DE66DC010}"/>
              </a:ext>
            </a:extLst>
          </p:cNvPr>
          <p:cNvSpPr txBox="1"/>
          <p:nvPr/>
        </p:nvSpPr>
        <p:spPr>
          <a:xfrm rot="16200000">
            <a:off x="5534620" y="3951865"/>
            <a:ext cx="2870396" cy="369332"/>
          </a:xfrm>
          <a:prstGeom prst="rect">
            <a:avLst/>
          </a:prstGeom>
          <a:solidFill>
            <a:schemeClr val="tx1"/>
          </a:solidFill>
        </p:spPr>
        <p:txBody>
          <a:bodyPr wrap="square" rtlCol="0">
            <a:spAutoFit/>
          </a:bodyPr>
          <a:lstStyle/>
          <a:p>
            <a:pPr algn="ctr"/>
            <a:r>
              <a:rPr lang="en-US" dirty="0">
                <a:solidFill>
                  <a:srgbClr val="00B050"/>
                </a:solidFill>
              </a:rPr>
              <a:t>TXT </a:t>
            </a:r>
          </a:p>
        </p:txBody>
      </p:sp>
      <p:sp>
        <p:nvSpPr>
          <p:cNvPr id="19" name="Down Arrow 18">
            <a:extLst>
              <a:ext uri="{FF2B5EF4-FFF2-40B4-BE49-F238E27FC236}">
                <a16:creationId xmlns:a16="http://schemas.microsoft.com/office/drawing/2014/main" id="{FD369E67-7EEA-2747-850C-B8A7359C0E01}"/>
              </a:ext>
            </a:extLst>
          </p:cNvPr>
          <p:cNvSpPr/>
          <p:nvPr/>
        </p:nvSpPr>
        <p:spPr>
          <a:xfrm>
            <a:off x="6077295" y="2620262"/>
            <a:ext cx="736264" cy="3751271"/>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20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dissolve">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dissolve">
                                      <p:cBhvr>
                                        <p:cTn id="46" dur="500"/>
                                        <p:tgtEl>
                                          <p:spTgt spid="3">
                                            <p:txEl>
                                              <p:pRg st="2" end="2"/>
                                            </p:txEl>
                                          </p:spTgt>
                                        </p:tgtEl>
                                      </p:cBhvr>
                                    </p:animEffect>
                                  </p:childTnLst>
                                </p:cTn>
                              </p:par>
                              <p:par>
                                <p:cTn id="47" presetID="0" presetClass="path" presetSubtype="0" accel="50000" decel="50000" fill="hold" nodeType="withEffect">
                                  <p:stCondLst>
                                    <p:cond delay="0"/>
                                  </p:stCondLst>
                                  <p:childTnLst>
                                    <p:animMotion origin="layout" path="M -0.00521 0.0213 L -0.00612 -0.04699 " pathEditMode="relative" rAng="0" ptsTypes="AA">
                                      <p:cBhvr>
                                        <p:cTn id="48" dur="2000" fill="hold"/>
                                        <p:tgtEl>
                                          <p:spTgt spid="6"/>
                                        </p:tgtEl>
                                        <p:attrNameLst>
                                          <p:attrName>ppt_x</p:attrName>
                                          <p:attrName>ppt_y</p:attrName>
                                        </p:attrNameLst>
                                      </p:cBhvr>
                                      <p:rCtr x="-52"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4" grpId="0" animBg="1"/>
      <p:bldP spid="16"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DED3-6B41-284D-9B6B-68C4379759FD}"/>
              </a:ext>
            </a:extLst>
          </p:cNvPr>
          <p:cNvSpPr>
            <a:spLocks noGrp="1"/>
          </p:cNvSpPr>
          <p:nvPr>
            <p:ph type="title"/>
          </p:nvPr>
        </p:nvSpPr>
        <p:spPr/>
        <p:txBody>
          <a:bodyPr/>
          <a:lstStyle/>
          <a:p>
            <a:r>
              <a:rPr lang="en-US" dirty="0"/>
              <a:t>Hardware Development Process</a:t>
            </a:r>
          </a:p>
        </p:txBody>
      </p:sp>
      <p:graphicFrame>
        <p:nvGraphicFramePr>
          <p:cNvPr id="46" name="Diagram 45">
            <a:extLst>
              <a:ext uri="{FF2B5EF4-FFF2-40B4-BE49-F238E27FC236}">
                <a16:creationId xmlns:a16="http://schemas.microsoft.com/office/drawing/2014/main" id="{48E8BD6E-7EDD-1540-A54D-97AE06096795}"/>
              </a:ext>
            </a:extLst>
          </p:cNvPr>
          <p:cNvGraphicFramePr/>
          <p:nvPr>
            <p:extLst>
              <p:ext uri="{D42A27DB-BD31-4B8C-83A1-F6EECF244321}">
                <p14:modId xmlns:p14="http://schemas.microsoft.com/office/powerpoint/2010/main" val="3599213945"/>
              </p:ext>
            </p:extLst>
          </p:nvPr>
        </p:nvGraphicFramePr>
        <p:xfrm>
          <a:off x="1148398" y="2597235"/>
          <a:ext cx="9895203" cy="306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 name="Rectangle 71">
            <a:extLst>
              <a:ext uri="{FF2B5EF4-FFF2-40B4-BE49-F238E27FC236}">
                <a16:creationId xmlns:a16="http://schemas.microsoft.com/office/drawing/2014/main" id="{E0405D73-D094-654A-A1CB-BFCF1BC8248D}"/>
              </a:ext>
            </a:extLst>
          </p:cNvPr>
          <p:cNvSpPr/>
          <p:nvPr/>
        </p:nvSpPr>
        <p:spPr>
          <a:xfrm rot="16200000">
            <a:off x="3772202" y="4042758"/>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3" name="Rectangle 72">
            <a:extLst>
              <a:ext uri="{FF2B5EF4-FFF2-40B4-BE49-F238E27FC236}">
                <a16:creationId xmlns:a16="http://schemas.microsoft.com/office/drawing/2014/main" id="{A51E49F2-E9EE-FA4A-AF2B-606A451BC7EE}"/>
              </a:ext>
            </a:extLst>
          </p:cNvPr>
          <p:cNvSpPr/>
          <p:nvPr/>
        </p:nvSpPr>
        <p:spPr>
          <a:xfrm rot="16200000">
            <a:off x="5428267" y="4042757"/>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4" name="Rectangle 73">
            <a:extLst>
              <a:ext uri="{FF2B5EF4-FFF2-40B4-BE49-F238E27FC236}">
                <a16:creationId xmlns:a16="http://schemas.microsoft.com/office/drawing/2014/main" id="{C7F87CEF-BF40-C743-AE2A-F0D399AADC67}"/>
              </a:ext>
            </a:extLst>
          </p:cNvPr>
          <p:cNvSpPr/>
          <p:nvPr/>
        </p:nvSpPr>
        <p:spPr>
          <a:xfrm rot="16200000">
            <a:off x="7084332" y="4042757"/>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5" name="Rectangle 74">
            <a:extLst>
              <a:ext uri="{FF2B5EF4-FFF2-40B4-BE49-F238E27FC236}">
                <a16:creationId xmlns:a16="http://schemas.microsoft.com/office/drawing/2014/main" id="{B3DA800A-C591-974C-8560-8A1AA9EE2D70}"/>
              </a:ext>
            </a:extLst>
          </p:cNvPr>
          <p:cNvSpPr/>
          <p:nvPr/>
        </p:nvSpPr>
        <p:spPr>
          <a:xfrm rot="16200000">
            <a:off x="8740397" y="4042756"/>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6" name="TextBox 75">
            <a:extLst>
              <a:ext uri="{FF2B5EF4-FFF2-40B4-BE49-F238E27FC236}">
                <a16:creationId xmlns:a16="http://schemas.microsoft.com/office/drawing/2014/main" id="{02C903E8-653B-2D4A-BF92-F88E7967A50C}"/>
              </a:ext>
            </a:extLst>
          </p:cNvPr>
          <p:cNvSpPr txBox="1"/>
          <p:nvPr/>
        </p:nvSpPr>
        <p:spPr>
          <a:xfrm>
            <a:off x="1648637" y="4610667"/>
            <a:ext cx="550151" cy="369332"/>
          </a:xfrm>
          <a:prstGeom prst="rect">
            <a:avLst/>
          </a:prstGeom>
          <a:noFill/>
        </p:spPr>
        <p:txBody>
          <a:bodyPr wrap="none" rtlCol="0">
            <a:spAutoFit/>
          </a:bodyPr>
          <a:lstStyle/>
          <a:p>
            <a:r>
              <a:rPr lang="en-US" dirty="0"/>
              <a:t>$$$</a:t>
            </a:r>
          </a:p>
        </p:txBody>
      </p:sp>
      <p:sp>
        <p:nvSpPr>
          <p:cNvPr id="77" name="TextBox 76">
            <a:extLst>
              <a:ext uri="{FF2B5EF4-FFF2-40B4-BE49-F238E27FC236}">
                <a16:creationId xmlns:a16="http://schemas.microsoft.com/office/drawing/2014/main" id="{48E3E32B-1F3C-7E4F-87DF-D7A3FD561A10}"/>
              </a:ext>
            </a:extLst>
          </p:cNvPr>
          <p:cNvSpPr txBox="1"/>
          <p:nvPr/>
        </p:nvSpPr>
        <p:spPr>
          <a:xfrm>
            <a:off x="3476860" y="4606523"/>
            <a:ext cx="306494" cy="369332"/>
          </a:xfrm>
          <a:prstGeom prst="rect">
            <a:avLst/>
          </a:prstGeom>
          <a:noFill/>
        </p:spPr>
        <p:txBody>
          <a:bodyPr wrap="none" rtlCol="0">
            <a:spAutoFit/>
          </a:bodyPr>
          <a:lstStyle/>
          <a:p>
            <a:r>
              <a:rPr lang="en-US" dirty="0"/>
              <a:t>$</a:t>
            </a:r>
          </a:p>
        </p:txBody>
      </p:sp>
      <p:sp>
        <p:nvSpPr>
          <p:cNvPr id="78" name="TextBox 77">
            <a:extLst>
              <a:ext uri="{FF2B5EF4-FFF2-40B4-BE49-F238E27FC236}">
                <a16:creationId xmlns:a16="http://schemas.microsoft.com/office/drawing/2014/main" id="{FDB67B43-28CA-0D44-A09B-730870B25911}"/>
              </a:ext>
            </a:extLst>
          </p:cNvPr>
          <p:cNvSpPr txBox="1"/>
          <p:nvPr/>
        </p:nvSpPr>
        <p:spPr>
          <a:xfrm>
            <a:off x="5061427" y="4610667"/>
            <a:ext cx="428322" cy="369332"/>
          </a:xfrm>
          <a:prstGeom prst="rect">
            <a:avLst/>
          </a:prstGeom>
          <a:noFill/>
        </p:spPr>
        <p:txBody>
          <a:bodyPr wrap="none" rtlCol="0">
            <a:spAutoFit/>
          </a:bodyPr>
          <a:lstStyle/>
          <a:p>
            <a:r>
              <a:rPr lang="en-US" dirty="0"/>
              <a:t>$$</a:t>
            </a:r>
          </a:p>
        </p:txBody>
      </p:sp>
      <p:sp>
        <p:nvSpPr>
          <p:cNvPr id="79" name="TextBox 78">
            <a:extLst>
              <a:ext uri="{FF2B5EF4-FFF2-40B4-BE49-F238E27FC236}">
                <a16:creationId xmlns:a16="http://schemas.microsoft.com/office/drawing/2014/main" id="{42AAC984-1D67-6A47-A70F-5801845BEAE4}"/>
              </a:ext>
            </a:extLst>
          </p:cNvPr>
          <p:cNvSpPr txBox="1"/>
          <p:nvPr/>
        </p:nvSpPr>
        <p:spPr>
          <a:xfrm>
            <a:off x="6741996" y="4610667"/>
            <a:ext cx="428322" cy="369332"/>
          </a:xfrm>
          <a:prstGeom prst="rect">
            <a:avLst/>
          </a:prstGeom>
          <a:noFill/>
        </p:spPr>
        <p:txBody>
          <a:bodyPr wrap="none" rtlCol="0">
            <a:spAutoFit/>
          </a:bodyPr>
          <a:lstStyle/>
          <a:p>
            <a:r>
              <a:rPr lang="en-US" dirty="0"/>
              <a:t>$$</a:t>
            </a:r>
          </a:p>
        </p:txBody>
      </p:sp>
      <p:sp>
        <p:nvSpPr>
          <p:cNvPr id="80" name="TextBox 79">
            <a:extLst>
              <a:ext uri="{FF2B5EF4-FFF2-40B4-BE49-F238E27FC236}">
                <a16:creationId xmlns:a16="http://schemas.microsoft.com/office/drawing/2014/main" id="{618B273C-C6A0-9C42-B394-B783D8543202}"/>
              </a:ext>
            </a:extLst>
          </p:cNvPr>
          <p:cNvSpPr txBox="1"/>
          <p:nvPr/>
        </p:nvSpPr>
        <p:spPr>
          <a:xfrm>
            <a:off x="8227018" y="4606523"/>
            <a:ext cx="671979" cy="369332"/>
          </a:xfrm>
          <a:prstGeom prst="rect">
            <a:avLst/>
          </a:prstGeom>
          <a:noFill/>
        </p:spPr>
        <p:txBody>
          <a:bodyPr wrap="none" rtlCol="0">
            <a:spAutoFit/>
          </a:bodyPr>
          <a:lstStyle/>
          <a:p>
            <a:r>
              <a:rPr lang="en-US" dirty="0"/>
              <a:t>$$$$</a:t>
            </a:r>
          </a:p>
        </p:txBody>
      </p:sp>
      <p:sp>
        <p:nvSpPr>
          <p:cNvPr id="81" name="TextBox 80">
            <a:extLst>
              <a:ext uri="{FF2B5EF4-FFF2-40B4-BE49-F238E27FC236}">
                <a16:creationId xmlns:a16="http://schemas.microsoft.com/office/drawing/2014/main" id="{BF76918A-E68A-8849-B8FC-C0F6B137526D}"/>
              </a:ext>
            </a:extLst>
          </p:cNvPr>
          <p:cNvSpPr txBox="1"/>
          <p:nvPr/>
        </p:nvSpPr>
        <p:spPr>
          <a:xfrm>
            <a:off x="9961087" y="4606523"/>
            <a:ext cx="550151" cy="369332"/>
          </a:xfrm>
          <a:prstGeom prst="rect">
            <a:avLst/>
          </a:prstGeom>
          <a:noFill/>
        </p:spPr>
        <p:txBody>
          <a:bodyPr wrap="none" rtlCol="0">
            <a:spAutoFit/>
          </a:bodyPr>
          <a:lstStyle/>
          <a:p>
            <a:r>
              <a:rPr lang="en-US" dirty="0"/>
              <a:t>$$$</a:t>
            </a:r>
          </a:p>
        </p:txBody>
      </p:sp>
      <p:sp>
        <p:nvSpPr>
          <p:cNvPr id="12" name="Slide Number Placeholder 11">
            <a:extLst>
              <a:ext uri="{FF2B5EF4-FFF2-40B4-BE49-F238E27FC236}">
                <a16:creationId xmlns:a16="http://schemas.microsoft.com/office/drawing/2014/main" id="{8404BA7D-9823-DC46-ABD3-CA361730804D}"/>
              </a:ext>
            </a:extLst>
          </p:cNvPr>
          <p:cNvSpPr>
            <a:spLocks noGrp="1"/>
          </p:cNvSpPr>
          <p:nvPr>
            <p:ph type="sldNum" sz="quarter" idx="12"/>
          </p:nvPr>
        </p:nvSpPr>
        <p:spPr/>
        <p:txBody>
          <a:bodyPr/>
          <a:lstStyle/>
          <a:p>
            <a:fld id="{8F4D8E95-F5EC-E74B-8D28-161092B5979D}" type="slidenum">
              <a:rPr lang="en-US" smtClean="0"/>
              <a:t>4</a:t>
            </a:fld>
            <a:endParaRPr lang="en-US"/>
          </a:p>
        </p:txBody>
      </p:sp>
      <p:sp>
        <p:nvSpPr>
          <p:cNvPr id="24" name="TextBox 23">
            <a:extLst>
              <a:ext uri="{FF2B5EF4-FFF2-40B4-BE49-F238E27FC236}">
                <a16:creationId xmlns:a16="http://schemas.microsoft.com/office/drawing/2014/main" id="{98B20A47-F5D0-354C-A650-0B4D6921A337}"/>
              </a:ext>
            </a:extLst>
          </p:cNvPr>
          <p:cNvSpPr txBox="1"/>
          <p:nvPr/>
        </p:nvSpPr>
        <p:spPr>
          <a:xfrm>
            <a:off x="3379564" y="5133057"/>
            <a:ext cx="503664" cy="307777"/>
          </a:xfrm>
          <a:prstGeom prst="rect">
            <a:avLst/>
          </a:prstGeom>
          <a:noFill/>
        </p:spPr>
        <p:txBody>
          <a:bodyPr wrap="none" rtlCol="0">
            <a:spAutoFit/>
          </a:bodyPr>
          <a:lstStyle/>
          <a:p>
            <a:r>
              <a:rPr lang="en-US" sz="1400" dirty="0">
                <a:solidFill>
                  <a:schemeClr val="bg2"/>
                </a:solidFill>
              </a:rPr>
              <a:t>HDL</a:t>
            </a:r>
          </a:p>
        </p:txBody>
      </p:sp>
      <p:sp>
        <p:nvSpPr>
          <p:cNvPr id="25" name="TextBox 24">
            <a:extLst>
              <a:ext uri="{FF2B5EF4-FFF2-40B4-BE49-F238E27FC236}">
                <a16:creationId xmlns:a16="http://schemas.microsoft.com/office/drawing/2014/main" id="{B646E47D-1C9F-B64A-9090-F1B53E2DBCEA}"/>
              </a:ext>
            </a:extLst>
          </p:cNvPr>
          <p:cNvSpPr txBox="1"/>
          <p:nvPr/>
        </p:nvSpPr>
        <p:spPr>
          <a:xfrm>
            <a:off x="5026811" y="5133057"/>
            <a:ext cx="503664" cy="307777"/>
          </a:xfrm>
          <a:prstGeom prst="rect">
            <a:avLst/>
          </a:prstGeom>
          <a:noFill/>
        </p:spPr>
        <p:txBody>
          <a:bodyPr wrap="none" rtlCol="0">
            <a:spAutoFit/>
          </a:bodyPr>
          <a:lstStyle/>
          <a:p>
            <a:r>
              <a:rPr lang="en-US" sz="1400" dirty="0">
                <a:solidFill>
                  <a:schemeClr val="bg2"/>
                </a:solidFill>
              </a:rPr>
              <a:t>HDL</a:t>
            </a:r>
          </a:p>
        </p:txBody>
      </p:sp>
      <p:sp>
        <p:nvSpPr>
          <p:cNvPr id="26" name="TextBox 25">
            <a:extLst>
              <a:ext uri="{FF2B5EF4-FFF2-40B4-BE49-F238E27FC236}">
                <a16:creationId xmlns:a16="http://schemas.microsoft.com/office/drawing/2014/main" id="{6F7247BF-2246-BF4D-9744-51F3C0CBC5A2}"/>
              </a:ext>
            </a:extLst>
          </p:cNvPr>
          <p:cNvSpPr txBox="1"/>
          <p:nvPr/>
        </p:nvSpPr>
        <p:spPr>
          <a:xfrm>
            <a:off x="6651757" y="5133058"/>
            <a:ext cx="603050" cy="307777"/>
          </a:xfrm>
          <a:prstGeom prst="rect">
            <a:avLst/>
          </a:prstGeom>
          <a:noFill/>
        </p:spPr>
        <p:txBody>
          <a:bodyPr wrap="none" rtlCol="0">
            <a:spAutoFit/>
          </a:bodyPr>
          <a:lstStyle/>
          <a:p>
            <a:r>
              <a:rPr lang="en-US" sz="1400" dirty="0">
                <a:solidFill>
                  <a:schemeClr val="bg2"/>
                </a:solidFill>
              </a:rPr>
              <a:t>GDSII</a:t>
            </a:r>
          </a:p>
        </p:txBody>
      </p:sp>
      <p:sp>
        <p:nvSpPr>
          <p:cNvPr id="27" name="TextBox 26">
            <a:extLst>
              <a:ext uri="{FF2B5EF4-FFF2-40B4-BE49-F238E27FC236}">
                <a16:creationId xmlns:a16="http://schemas.microsoft.com/office/drawing/2014/main" id="{BB6A5FA1-F546-C149-A6C6-5FF9BEE0B1FA}"/>
              </a:ext>
            </a:extLst>
          </p:cNvPr>
          <p:cNvSpPr txBox="1"/>
          <p:nvPr/>
        </p:nvSpPr>
        <p:spPr>
          <a:xfrm>
            <a:off x="8094543" y="5133058"/>
            <a:ext cx="1023037" cy="307777"/>
          </a:xfrm>
          <a:prstGeom prst="rect">
            <a:avLst/>
          </a:prstGeom>
          <a:noFill/>
        </p:spPr>
        <p:txBody>
          <a:bodyPr wrap="none" rtlCol="0">
            <a:spAutoFit/>
          </a:bodyPr>
          <a:lstStyle/>
          <a:p>
            <a:r>
              <a:rPr lang="en-US" sz="1400" dirty="0">
                <a:solidFill>
                  <a:schemeClr val="bg2"/>
                </a:solidFill>
              </a:rPr>
              <a:t>Silicon Die</a:t>
            </a:r>
          </a:p>
        </p:txBody>
      </p:sp>
      <p:sp>
        <p:nvSpPr>
          <p:cNvPr id="28" name="TextBox 27">
            <a:extLst>
              <a:ext uri="{FF2B5EF4-FFF2-40B4-BE49-F238E27FC236}">
                <a16:creationId xmlns:a16="http://schemas.microsoft.com/office/drawing/2014/main" id="{4CCFF980-BD36-144C-B437-B33CD0BBA4FF}"/>
              </a:ext>
            </a:extLst>
          </p:cNvPr>
          <p:cNvSpPr txBox="1"/>
          <p:nvPr/>
        </p:nvSpPr>
        <p:spPr>
          <a:xfrm>
            <a:off x="1717542" y="5133057"/>
            <a:ext cx="503664" cy="307777"/>
          </a:xfrm>
          <a:prstGeom prst="rect">
            <a:avLst/>
          </a:prstGeom>
          <a:noFill/>
        </p:spPr>
        <p:txBody>
          <a:bodyPr wrap="none" rtlCol="0">
            <a:spAutoFit/>
          </a:bodyPr>
          <a:lstStyle/>
          <a:p>
            <a:r>
              <a:rPr lang="en-US" sz="1400" dirty="0">
                <a:solidFill>
                  <a:schemeClr val="bg2"/>
                </a:solidFill>
              </a:rPr>
              <a:t>HDL</a:t>
            </a:r>
          </a:p>
        </p:txBody>
      </p:sp>
      <p:pic>
        <p:nvPicPr>
          <p:cNvPr id="33" name="Picture 32" descr="A picture containing knife, table&#10;&#10;Description automatically generated">
            <a:extLst>
              <a:ext uri="{FF2B5EF4-FFF2-40B4-BE49-F238E27FC236}">
                <a16:creationId xmlns:a16="http://schemas.microsoft.com/office/drawing/2014/main" id="{D6D53642-34EA-C34C-BD72-B5F3FA13A117}"/>
              </a:ext>
            </a:extLst>
          </p:cNvPr>
          <p:cNvPicPr>
            <a:picLocks noChangeAspect="1"/>
          </p:cNvPicPr>
          <p:nvPr/>
        </p:nvPicPr>
        <p:blipFill>
          <a:blip r:embed="rId8"/>
          <a:stretch>
            <a:fillRect/>
          </a:stretch>
        </p:blipFill>
        <p:spPr>
          <a:xfrm>
            <a:off x="1633951" y="5086669"/>
            <a:ext cx="5375114" cy="798539"/>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DD438AF6-3371-2B4E-BC72-F95F03A5644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62253" y="2287994"/>
            <a:ext cx="5526385" cy="1080938"/>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04F5D275-8D98-4C4D-9E5E-CC21FA62DB9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3781" y="3530136"/>
            <a:ext cx="6259262" cy="1347015"/>
          </a:xfrm>
          <a:prstGeom prst="rect">
            <a:avLst/>
          </a:prstGeom>
        </p:spPr>
      </p:pic>
    </p:spTree>
    <p:extLst>
      <p:ext uri="{BB962C8B-B14F-4D97-AF65-F5344CB8AC3E}">
        <p14:creationId xmlns:p14="http://schemas.microsoft.com/office/powerpoint/2010/main" val="8227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dissolve">
                                      <p:cBhvr>
                                        <p:cTn id="10" dur="500"/>
                                        <p:tgtEl>
                                          <p:spTgt spid="7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dissolve">
                                      <p:cBhvr>
                                        <p:cTn id="13" dur="500"/>
                                        <p:tgtEl>
                                          <p:spTgt spid="7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dissolve">
                                      <p:cBhvr>
                                        <p:cTn id="16" dur="500"/>
                                        <p:tgtEl>
                                          <p:spTgt spid="7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dissolve">
                                      <p:cBhvr>
                                        <p:cTn id="19" dur="500"/>
                                        <p:tgtEl>
                                          <p:spTgt spid="8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dissolv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par>
                                <p:cTn id="31" presetID="9"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dissolve">
                                      <p:cBhvr>
                                        <p:cTn id="33" dur="500"/>
                                        <p:tgtEl>
                                          <p:spTgt spid="33"/>
                                        </p:tgtEl>
                                      </p:cBhvr>
                                    </p:animEffect>
                                  </p:childTnLst>
                                </p:cTn>
                              </p:par>
                              <p:par>
                                <p:cTn id="34" presetID="9" presetClass="emph" presetSubtype="0" grpId="0" nodeType="withEffect">
                                  <p:stCondLst>
                                    <p:cond delay="0"/>
                                  </p:stCondLst>
                                  <p:childTnLst>
                                    <p:set>
                                      <p:cBhvr>
                                        <p:cTn id="35" dur="indefinite"/>
                                        <p:tgtEl>
                                          <p:spTgt spid="46"/>
                                        </p:tgtEl>
                                        <p:attrNameLst>
                                          <p:attrName>style.opacity</p:attrName>
                                        </p:attrNameLst>
                                      </p:cBhvr>
                                      <p:to>
                                        <p:strVal val="0.25"/>
                                      </p:to>
                                    </p:set>
                                    <p:animEffect filter="image" prLst="opacity: 0.25">
                                      <p:cBhvr rctx="IE">
                                        <p:cTn id="36" dur="indefinite"/>
                                        <p:tgtEl>
                                          <p:spTgt spid="46"/>
                                        </p:tgtEl>
                                      </p:cBhvr>
                                    </p:animEffect>
                                  </p:childTnLst>
                                </p:cTn>
                              </p:par>
                              <p:par>
                                <p:cTn id="37" presetID="9" presetClass="emph" presetSubtype="0" grpId="0" nodeType="withEffect">
                                  <p:stCondLst>
                                    <p:cond delay="0"/>
                                  </p:stCondLst>
                                  <p:childTnLst>
                                    <p:set>
                                      <p:cBhvr>
                                        <p:cTn id="38" dur="indefinite"/>
                                        <p:tgtEl>
                                          <p:spTgt spid="72"/>
                                        </p:tgtEl>
                                        <p:attrNameLst>
                                          <p:attrName>style.opacity</p:attrName>
                                        </p:attrNameLst>
                                      </p:cBhvr>
                                      <p:to>
                                        <p:strVal val="0.25"/>
                                      </p:to>
                                    </p:set>
                                    <p:animEffect filter="image" prLst="opacity: 0.25">
                                      <p:cBhvr rctx="IE">
                                        <p:cTn id="39" dur="indefinite"/>
                                        <p:tgtEl>
                                          <p:spTgt spid="72"/>
                                        </p:tgtEl>
                                      </p:cBhvr>
                                    </p:animEffect>
                                  </p:childTnLst>
                                </p:cTn>
                              </p:par>
                              <p:par>
                                <p:cTn id="40" presetID="9" presetClass="emph" presetSubtype="0" grpId="0" nodeType="withEffect">
                                  <p:stCondLst>
                                    <p:cond delay="0"/>
                                  </p:stCondLst>
                                  <p:childTnLst>
                                    <p:set>
                                      <p:cBhvr>
                                        <p:cTn id="41" dur="indefinite"/>
                                        <p:tgtEl>
                                          <p:spTgt spid="73"/>
                                        </p:tgtEl>
                                        <p:attrNameLst>
                                          <p:attrName>style.opacity</p:attrName>
                                        </p:attrNameLst>
                                      </p:cBhvr>
                                      <p:to>
                                        <p:strVal val="0.25"/>
                                      </p:to>
                                    </p:set>
                                    <p:animEffect filter="image" prLst="opacity: 0.25">
                                      <p:cBhvr rctx="IE">
                                        <p:cTn id="42" dur="indefinite"/>
                                        <p:tgtEl>
                                          <p:spTgt spid="73"/>
                                        </p:tgtEl>
                                      </p:cBhvr>
                                    </p:animEffect>
                                  </p:childTnLst>
                                </p:cTn>
                              </p:par>
                              <p:par>
                                <p:cTn id="43" presetID="9" presetClass="emph" presetSubtype="0" grpId="0" nodeType="withEffect">
                                  <p:stCondLst>
                                    <p:cond delay="0"/>
                                  </p:stCondLst>
                                  <p:childTnLst>
                                    <p:set>
                                      <p:cBhvr>
                                        <p:cTn id="44" dur="indefinite"/>
                                        <p:tgtEl>
                                          <p:spTgt spid="74"/>
                                        </p:tgtEl>
                                        <p:attrNameLst>
                                          <p:attrName>style.opacity</p:attrName>
                                        </p:attrNameLst>
                                      </p:cBhvr>
                                      <p:to>
                                        <p:strVal val="0.25"/>
                                      </p:to>
                                    </p:set>
                                    <p:animEffect filter="image" prLst="opacity: 0.25">
                                      <p:cBhvr rctx="IE">
                                        <p:cTn id="45" dur="indefinite"/>
                                        <p:tgtEl>
                                          <p:spTgt spid="74"/>
                                        </p:tgtEl>
                                      </p:cBhvr>
                                    </p:animEffect>
                                  </p:childTnLst>
                                </p:cTn>
                              </p:par>
                              <p:par>
                                <p:cTn id="46" presetID="9" presetClass="emph" presetSubtype="0" grpId="0" nodeType="withEffect">
                                  <p:stCondLst>
                                    <p:cond delay="0"/>
                                  </p:stCondLst>
                                  <p:childTnLst>
                                    <p:set>
                                      <p:cBhvr>
                                        <p:cTn id="47" dur="indefinite"/>
                                        <p:tgtEl>
                                          <p:spTgt spid="75"/>
                                        </p:tgtEl>
                                        <p:attrNameLst>
                                          <p:attrName>style.opacity</p:attrName>
                                        </p:attrNameLst>
                                      </p:cBhvr>
                                      <p:to>
                                        <p:strVal val="0.25"/>
                                      </p:to>
                                    </p:set>
                                    <p:animEffect filter="image" prLst="opacity: 0.25">
                                      <p:cBhvr rctx="IE">
                                        <p:cTn id="48" dur="indefinite"/>
                                        <p:tgtEl>
                                          <p:spTgt spid="75"/>
                                        </p:tgtEl>
                                      </p:cBhvr>
                                    </p:animEffect>
                                  </p:childTnLst>
                                </p:cTn>
                              </p:par>
                              <p:par>
                                <p:cTn id="49" presetID="9" presetClass="emph" presetSubtype="0" grpId="1" nodeType="withEffect">
                                  <p:stCondLst>
                                    <p:cond delay="0"/>
                                  </p:stCondLst>
                                  <p:childTnLst>
                                    <p:set>
                                      <p:cBhvr>
                                        <p:cTn id="50" dur="indefinite"/>
                                        <p:tgtEl>
                                          <p:spTgt spid="76"/>
                                        </p:tgtEl>
                                        <p:attrNameLst>
                                          <p:attrName>style.opacity</p:attrName>
                                        </p:attrNameLst>
                                      </p:cBhvr>
                                      <p:to>
                                        <p:strVal val="0.25"/>
                                      </p:to>
                                    </p:set>
                                    <p:animEffect filter="image" prLst="opacity: 0.25">
                                      <p:cBhvr rctx="IE">
                                        <p:cTn id="51" dur="indefinite"/>
                                        <p:tgtEl>
                                          <p:spTgt spid="76"/>
                                        </p:tgtEl>
                                      </p:cBhvr>
                                    </p:animEffect>
                                  </p:childTnLst>
                                </p:cTn>
                              </p:par>
                              <p:par>
                                <p:cTn id="52" presetID="9" presetClass="emph" presetSubtype="0" grpId="1" nodeType="withEffect">
                                  <p:stCondLst>
                                    <p:cond delay="0"/>
                                  </p:stCondLst>
                                  <p:childTnLst>
                                    <p:set>
                                      <p:cBhvr>
                                        <p:cTn id="53" dur="indefinite"/>
                                        <p:tgtEl>
                                          <p:spTgt spid="77"/>
                                        </p:tgtEl>
                                        <p:attrNameLst>
                                          <p:attrName>style.opacity</p:attrName>
                                        </p:attrNameLst>
                                      </p:cBhvr>
                                      <p:to>
                                        <p:strVal val="0.25"/>
                                      </p:to>
                                    </p:set>
                                    <p:animEffect filter="image" prLst="opacity: 0.25">
                                      <p:cBhvr rctx="IE">
                                        <p:cTn id="54" dur="indefinite"/>
                                        <p:tgtEl>
                                          <p:spTgt spid="77"/>
                                        </p:tgtEl>
                                      </p:cBhvr>
                                    </p:animEffect>
                                  </p:childTnLst>
                                </p:cTn>
                              </p:par>
                              <p:par>
                                <p:cTn id="55" presetID="9" presetClass="emph" presetSubtype="0" grpId="1" nodeType="withEffect">
                                  <p:stCondLst>
                                    <p:cond delay="0"/>
                                  </p:stCondLst>
                                  <p:childTnLst>
                                    <p:set>
                                      <p:cBhvr>
                                        <p:cTn id="56" dur="indefinite"/>
                                        <p:tgtEl>
                                          <p:spTgt spid="78"/>
                                        </p:tgtEl>
                                        <p:attrNameLst>
                                          <p:attrName>style.opacity</p:attrName>
                                        </p:attrNameLst>
                                      </p:cBhvr>
                                      <p:to>
                                        <p:strVal val="0.25"/>
                                      </p:to>
                                    </p:set>
                                    <p:animEffect filter="image" prLst="opacity: 0.25">
                                      <p:cBhvr rctx="IE">
                                        <p:cTn id="57" dur="indefinite"/>
                                        <p:tgtEl>
                                          <p:spTgt spid="78"/>
                                        </p:tgtEl>
                                      </p:cBhvr>
                                    </p:animEffect>
                                  </p:childTnLst>
                                </p:cTn>
                              </p:par>
                              <p:par>
                                <p:cTn id="58" presetID="9" presetClass="emph" presetSubtype="0" grpId="1" nodeType="withEffect">
                                  <p:stCondLst>
                                    <p:cond delay="0"/>
                                  </p:stCondLst>
                                  <p:childTnLst>
                                    <p:set>
                                      <p:cBhvr>
                                        <p:cTn id="59" dur="indefinite"/>
                                        <p:tgtEl>
                                          <p:spTgt spid="79"/>
                                        </p:tgtEl>
                                        <p:attrNameLst>
                                          <p:attrName>style.opacity</p:attrName>
                                        </p:attrNameLst>
                                      </p:cBhvr>
                                      <p:to>
                                        <p:strVal val="0.25"/>
                                      </p:to>
                                    </p:set>
                                    <p:animEffect filter="image" prLst="opacity: 0.25">
                                      <p:cBhvr rctx="IE">
                                        <p:cTn id="60" dur="indefinite"/>
                                        <p:tgtEl>
                                          <p:spTgt spid="79"/>
                                        </p:tgtEl>
                                      </p:cBhvr>
                                    </p:animEffect>
                                  </p:childTnLst>
                                </p:cTn>
                              </p:par>
                              <p:par>
                                <p:cTn id="61" presetID="9" presetClass="emph" presetSubtype="0" grpId="1" nodeType="withEffect">
                                  <p:stCondLst>
                                    <p:cond delay="0"/>
                                  </p:stCondLst>
                                  <p:childTnLst>
                                    <p:set>
                                      <p:cBhvr>
                                        <p:cTn id="62" dur="indefinite"/>
                                        <p:tgtEl>
                                          <p:spTgt spid="80"/>
                                        </p:tgtEl>
                                        <p:attrNameLst>
                                          <p:attrName>style.opacity</p:attrName>
                                        </p:attrNameLst>
                                      </p:cBhvr>
                                      <p:to>
                                        <p:strVal val="0.25"/>
                                      </p:to>
                                    </p:set>
                                    <p:animEffect filter="image" prLst="opacity: 0.25">
                                      <p:cBhvr rctx="IE">
                                        <p:cTn id="63" dur="indefinite"/>
                                        <p:tgtEl>
                                          <p:spTgt spid="80"/>
                                        </p:tgtEl>
                                      </p:cBhvr>
                                    </p:animEffect>
                                  </p:childTnLst>
                                </p:cTn>
                              </p:par>
                              <p:par>
                                <p:cTn id="64" presetID="9" presetClass="emph" presetSubtype="0" grpId="1" nodeType="withEffect">
                                  <p:stCondLst>
                                    <p:cond delay="0"/>
                                  </p:stCondLst>
                                  <p:childTnLst>
                                    <p:set>
                                      <p:cBhvr>
                                        <p:cTn id="65" dur="indefinite"/>
                                        <p:tgtEl>
                                          <p:spTgt spid="81"/>
                                        </p:tgtEl>
                                        <p:attrNameLst>
                                          <p:attrName>style.opacity</p:attrName>
                                        </p:attrNameLst>
                                      </p:cBhvr>
                                      <p:to>
                                        <p:strVal val="0.25"/>
                                      </p:to>
                                    </p:set>
                                    <p:animEffect filter="image" prLst="opacity: 0.25">
                                      <p:cBhvr rctx="IE">
                                        <p:cTn id="66" dur="indefinite"/>
                                        <p:tgtEl>
                                          <p:spTgt spid="81"/>
                                        </p:tgtEl>
                                      </p:cBhvr>
                                    </p:animEffect>
                                  </p:childTnLst>
                                </p:cTn>
                              </p:par>
                              <p:par>
                                <p:cTn id="67" presetID="9" presetClass="emph" presetSubtype="0" grpId="0" nodeType="withEffect">
                                  <p:stCondLst>
                                    <p:cond delay="0"/>
                                  </p:stCondLst>
                                  <p:childTnLst>
                                    <p:set>
                                      <p:cBhvr>
                                        <p:cTn id="68" dur="indefinite"/>
                                        <p:tgtEl>
                                          <p:spTgt spid="24"/>
                                        </p:tgtEl>
                                        <p:attrNameLst>
                                          <p:attrName>style.opacity</p:attrName>
                                        </p:attrNameLst>
                                      </p:cBhvr>
                                      <p:to>
                                        <p:strVal val="0.25"/>
                                      </p:to>
                                    </p:set>
                                    <p:animEffect filter="image" prLst="opacity: 0.25">
                                      <p:cBhvr rctx="IE">
                                        <p:cTn id="69" dur="indefinite"/>
                                        <p:tgtEl>
                                          <p:spTgt spid="24"/>
                                        </p:tgtEl>
                                      </p:cBhvr>
                                    </p:animEffect>
                                  </p:childTnLst>
                                </p:cTn>
                              </p:par>
                              <p:par>
                                <p:cTn id="70" presetID="9" presetClass="emph" presetSubtype="0" grpId="0" nodeType="withEffect">
                                  <p:stCondLst>
                                    <p:cond delay="0"/>
                                  </p:stCondLst>
                                  <p:childTnLst>
                                    <p:set>
                                      <p:cBhvr>
                                        <p:cTn id="71" dur="indefinite"/>
                                        <p:tgtEl>
                                          <p:spTgt spid="25"/>
                                        </p:tgtEl>
                                        <p:attrNameLst>
                                          <p:attrName>style.opacity</p:attrName>
                                        </p:attrNameLst>
                                      </p:cBhvr>
                                      <p:to>
                                        <p:strVal val="0.25"/>
                                      </p:to>
                                    </p:set>
                                    <p:animEffect filter="image" prLst="opacity: 0.25">
                                      <p:cBhvr rctx="IE">
                                        <p:cTn id="72" dur="indefinite"/>
                                        <p:tgtEl>
                                          <p:spTgt spid="25"/>
                                        </p:tgtEl>
                                      </p:cBhvr>
                                    </p:animEffect>
                                  </p:childTnLst>
                                </p:cTn>
                              </p:par>
                              <p:par>
                                <p:cTn id="73" presetID="9" presetClass="emph" presetSubtype="0" grpId="0" nodeType="withEffect">
                                  <p:stCondLst>
                                    <p:cond delay="0"/>
                                  </p:stCondLst>
                                  <p:childTnLst>
                                    <p:set>
                                      <p:cBhvr>
                                        <p:cTn id="74" dur="indefinite"/>
                                        <p:tgtEl>
                                          <p:spTgt spid="26"/>
                                        </p:tgtEl>
                                        <p:attrNameLst>
                                          <p:attrName>style.opacity</p:attrName>
                                        </p:attrNameLst>
                                      </p:cBhvr>
                                      <p:to>
                                        <p:strVal val="0.25"/>
                                      </p:to>
                                    </p:set>
                                    <p:animEffect filter="image" prLst="opacity: 0.25">
                                      <p:cBhvr rctx="IE">
                                        <p:cTn id="75" dur="indefinite"/>
                                        <p:tgtEl>
                                          <p:spTgt spid="26"/>
                                        </p:tgtEl>
                                      </p:cBhvr>
                                    </p:animEffect>
                                  </p:childTnLst>
                                </p:cTn>
                              </p:par>
                              <p:par>
                                <p:cTn id="76" presetID="9" presetClass="emph" presetSubtype="0" grpId="0" nodeType="withEffect">
                                  <p:stCondLst>
                                    <p:cond delay="0"/>
                                  </p:stCondLst>
                                  <p:childTnLst>
                                    <p:set>
                                      <p:cBhvr>
                                        <p:cTn id="77" dur="indefinite"/>
                                        <p:tgtEl>
                                          <p:spTgt spid="27"/>
                                        </p:tgtEl>
                                        <p:attrNameLst>
                                          <p:attrName>style.opacity</p:attrName>
                                        </p:attrNameLst>
                                      </p:cBhvr>
                                      <p:to>
                                        <p:strVal val="0.25"/>
                                      </p:to>
                                    </p:set>
                                    <p:animEffect filter="image" prLst="opacity: 0.25">
                                      <p:cBhvr rctx="IE">
                                        <p:cTn id="78" dur="indefinite"/>
                                        <p:tgtEl>
                                          <p:spTgt spid="27"/>
                                        </p:tgtEl>
                                      </p:cBhvr>
                                    </p:animEffect>
                                  </p:childTnLst>
                                </p:cTn>
                              </p:par>
                              <p:par>
                                <p:cTn id="79" presetID="9" presetClass="emph" presetSubtype="0" grpId="0" nodeType="withEffect">
                                  <p:stCondLst>
                                    <p:cond delay="0"/>
                                  </p:stCondLst>
                                  <p:childTnLst>
                                    <p:set>
                                      <p:cBhvr>
                                        <p:cTn id="80" dur="indefinite"/>
                                        <p:tgtEl>
                                          <p:spTgt spid="28"/>
                                        </p:tgtEl>
                                        <p:attrNameLst>
                                          <p:attrName>style.opacity</p:attrName>
                                        </p:attrNameLst>
                                      </p:cBhvr>
                                      <p:to>
                                        <p:strVal val="0.25"/>
                                      </p:to>
                                    </p:set>
                                    <p:animEffect filter="image" prLst="opacity: 0.25">
                                      <p:cBhvr rctx="IE">
                                        <p:cTn id="81"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P spid="72" grpId="0" animBg="1"/>
      <p:bldP spid="73" grpId="0" animBg="1"/>
      <p:bldP spid="74" grpId="0" animBg="1"/>
      <p:bldP spid="75" grpId="0" animBg="1"/>
      <p:bldP spid="76" grpId="0"/>
      <p:bldP spid="76" grpId="1"/>
      <p:bldP spid="77" grpId="0"/>
      <p:bldP spid="77" grpId="1"/>
      <p:bldP spid="78" grpId="0"/>
      <p:bldP spid="78" grpId="1"/>
      <p:bldP spid="79" grpId="0"/>
      <p:bldP spid="79" grpId="1"/>
      <p:bldP spid="80" grpId="0"/>
      <p:bldP spid="80" grpId="1"/>
      <p:bldP spid="81" grpId="0"/>
      <p:bldP spid="81" grpId="1"/>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DED3-6B41-284D-9B6B-68C4379759FD}"/>
              </a:ext>
            </a:extLst>
          </p:cNvPr>
          <p:cNvSpPr>
            <a:spLocks noGrp="1"/>
          </p:cNvSpPr>
          <p:nvPr>
            <p:ph type="title"/>
          </p:nvPr>
        </p:nvSpPr>
        <p:spPr/>
        <p:txBody>
          <a:bodyPr/>
          <a:lstStyle/>
          <a:p>
            <a:r>
              <a:rPr lang="en-US" dirty="0"/>
              <a:t>Outsourcing Reduces Trust</a:t>
            </a:r>
          </a:p>
        </p:txBody>
      </p:sp>
      <p:grpSp>
        <p:nvGrpSpPr>
          <p:cNvPr id="45" name="Group 44">
            <a:extLst>
              <a:ext uri="{FF2B5EF4-FFF2-40B4-BE49-F238E27FC236}">
                <a16:creationId xmlns:a16="http://schemas.microsoft.com/office/drawing/2014/main" id="{04C559FA-0C22-EE4E-B719-F068F75A31A6}"/>
              </a:ext>
            </a:extLst>
          </p:cNvPr>
          <p:cNvGrpSpPr/>
          <p:nvPr/>
        </p:nvGrpSpPr>
        <p:grpSpPr>
          <a:xfrm>
            <a:off x="1148398" y="2597235"/>
            <a:ext cx="9895203" cy="3649629"/>
            <a:chOff x="1148398" y="2597235"/>
            <a:chExt cx="9895203" cy="3649629"/>
          </a:xfrm>
        </p:grpSpPr>
        <p:graphicFrame>
          <p:nvGraphicFramePr>
            <p:cNvPr id="46" name="Diagram 45">
              <a:extLst>
                <a:ext uri="{FF2B5EF4-FFF2-40B4-BE49-F238E27FC236}">
                  <a16:creationId xmlns:a16="http://schemas.microsoft.com/office/drawing/2014/main" id="{48E8BD6E-7EDD-1540-A54D-97AE06096795}"/>
                </a:ext>
              </a:extLst>
            </p:cNvPr>
            <p:cNvGraphicFramePr/>
            <p:nvPr/>
          </p:nvGraphicFramePr>
          <p:xfrm>
            <a:off x="1148398" y="2597235"/>
            <a:ext cx="9895203" cy="306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 name="Rectangle 71">
              <a:extLst>
                <a:ext uri="{FF2B5EF4-FFF2-40B4-BE49-F238E27FC236}">
                  <a16:creationId xmlns:a16="http://schemas.microsoft.com/office/drawing/2014/main" id="{E0405D73-D094-654A-A1CB-BFCF1BC8248D}"/>
                </a:ext>
              </a:extLst>
            </p:cNvPr>
            <p:cNvSpPr/>
            <p:nvPr/>
          </p:nvSpPr>
          <p:spPr>
            <a:xfrm rot="16200000">
              <a:off x="3772202" y="4042758"/>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3" name="Rectangle 72">
              <a:extLst>
                <a:ext uri="{FF2B5EF4-FFF2-40B4-BE49-F238E27FC236}">
                  <a16:creationId xmlns:a16="http://schemas.microsoft.com/office/drawing/2014/main" id="{A51E49F2-E9EE-FA4A-AF2B-606A451BC7EE}"/>
                </a:ext>
              </a:extLst>
            </p:cNvPr>
            <p:cNvSpPr/>
            <p:nvPr/>
          </p:nvSpPr>
          <p:spPr>
            <a:xfrm rot="16200000">
              <a:off x="5428267" y="4042757"/>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4" name="Rectangle 73">
              <a:extLst>
                <a:ext uri="{FF2B5EF4-FFF2-40B4-BE49-F238E27FC236}">
                  <a16:creationId xmlns:a16="http://schemas.microsoft.com/office/drawing/2014/main" id="{C7F87CEF-BF40-C743-AE2A-F0D399AADC67}"/>
                </a:ext>
              </a:extLst>
            </p:cNvPr>
            <p:cNvSpPr/>
            <p:nvPr/>
          </p:nvSpPr>
          <p:spPr>
            <a:xfrm rot="16200000">
              <a:off x="7084332" y="4042757"/>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5" name="Rectangle 74">
              <a:extLst>
                <a:ext uri="{FF2B5EF4-FFF2-40B4-BE49-F238E27FC236}">
                  <a16:creationId xmlns:a16="http://schemas.microsoft.com/office/drawing/2014/main" id="{B3DA800A-C591-974C-8560-8A1AA9EE2D70}"/>
                </a:ext>
              </a:extLst>
            </p:cNvPr>
            <p:cNvSpPr/>
            <p:nvPr/>
          </p:nvSpPr>
          <p:spPr>
            <a:xfrm rot="16200000">
              <a:off x="8740397" y="4042756"/>
              <a:ext cx="1335466" cy="16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Verification</a:t>
              </a:r>
            </a:p>
          </p:txBody>
        </p:sp>
        <p:sp>
          <p:nvSpPr>
            <p:cNvPr id="76" name="TextBox 75">
              <a:extLst>
                <a:ext uri="{FF2B5EF4-FFF2-40B4-BE49-F238E27FC236}">
                  <a16:creationId xmlns:a16="http://schemas.microsoft.com/office/drawing/2014/main" id="{02C903E8-653B-2D4A-BF92-F88E7967A50C}"/>
                </a:ext>
              </a:extLst>
            </p:cNvPr>
            <p:cNvSpPr txBox="1"/>
            <p:nvPr/>
          </p:nvSpPr>
          <p:spPr>
            <a:xfrm>
              <a:off x="1648637" y="4610667"/>
              <a:ext cx="550151" cy="369332"/>
            </a:xfrm>
            <a:prstGeom prst="rect">
              <a:avLst/>
            </a:prstGeom>
            <a:noFill/>
          </p:spPr>
          <p:txBody>
            <a:bodyPr wrap="none" rtlCol="0">
              <a:spAutoFit/>
            </a:bodyPr>
            <a:lstStyle/>
            <a:p>
              <a:r>
                <a:rPr lang="en-US" dirty="0"/>
                <a:t>$$$</a:t>
              </a:r>
            </a:p>
          </p:txBody>
        </p:sp>
        <p:sp>
          <p:nvSpPr>
            <p:cNvPr id="77" name="TextBox 76">
              <a:extLst>
                <a:ext uri="{FF2B5EF4-FFF2-40B4-BE49-F238E27FC236}">
                  <a16:creationId xmlns:a16="http://schemas.microsoft.com/office/drawing/2014/main" id="{48E3E32B-1F3C-7E4F-87DF-D7A3FD561A10}"/>
                </a:ext>
              </a:extLst>
            </p:cNvPr>
            <p:cNvSpPr txBox="1"/>
            <p:nvPr/>
          </p:nvSpPr>
          <p:spPr>
            <a:xfrm>
              <a:off x="3476860" y="4606523"/>
              <a:ext cx="306494" cy="369332"/>
            </a:xfrm>
            <a:prstGeom prst="rect">
              <a:avLst/>
            </a:prstGeom>
            <a:noFill/>
          </p:spPr>
          <p:txBody>
            <a:bodyPr wrap="none" rtlCol="0">
              <a:spAutoFit/>
            </a:bodyPr>
            <a:lstStyle/>
            <a:p>
              <a:r>
                <a:rPr lang="en-US" dirty="0"/>
                <a:t>$</a:t>
              </a:r>
            </a:p>
          </p:txBody>
        </p:sp>
        <p:sp>
          <p:nvSpPr>
            <p:cNvPr id="78" name="TextBox 77">
              <a:extLst>
                <a:ext uri="{FF2B5EF4-FFF2-40B4-BE49-F238E27FC236}">
                  <a16:creationId xmlns:a16="http://schemas.microsoft.com/office/drawing/2014/main" id="{FDB67B43-28CA-0D44-A09B-730870B25911}"/>
                </a:ext>
              </a:extLst>
            </p:cNvPr>
            <p:cNvSpPr txBox="1"/>
            <p:nvPr/>
          </p:nvSpPr>
          <p:spPr>
            <a:xfrm>
              <a:off x="5061427" y="4610667"/>
              <a:ext cx="428322" cy="369332"/>
            </a:xfrm>
            <a:prstGeom prst="rect">
              <a:avLst/>
            </a:prstGeom>
            <a:noFill/>
          </p:spPr>
          <p:txBody>
            <a:bodyPr wrap="none" rtlCol="0">
              <a:spAutoFit/>
            </a:bodyPr>
            <a:lstStyle/>
            <a:p>
              <a:r>
                <a:rPr lang="en-US" dirty="0"/>
                <a:t>$$</a:t>
              </a:r>
            </a:p>
          </p:txBody>
        </p:sp>
        <p:sp>
          <p:nvSpPr>
            <p:cNvPr id="79" name="TextBox 78">
              <a:extLst>
                <a:ext uri="{FF2B5EF4-FFF2-40B4-BE49-F238E27FC236}">
                  <a16:creationId xmlns:a16="http://schemas.microsoft.com/office/drawing/2014/main" id="{42AAC984-1D67-6A47-A70F-5801845BEAE4}"/>
                </a:ext>
              </a:extLst>
            </p:cNvPr>
            <p:cNvSpPr txBox="1"/>
            <p:nvPr/>
          </p:nvSpPr>
          <p:spPr>
            <a:xfrm>
              <a:off x="6741996" y="4610667"/>
              <a:ext cx="428322" cy="369332"/>
            </a:xfrm>
            <a:prstGeom prst="rect">
              <a:avLst/>
            </a:prstGeom>
            <a:noFill/>
          </p:spPr>
          <p:txBody>
            <a:bodyPr wrap="none" rtlCol="0">
              <a:spAutoFit/>
            </a:bodyPr>
            <a:lstStyle/>
            <a:p>
              <a:r>
                <a:rPr lang="en-US" dirty="0"/>
                <a:t>$$</a:t>
              </a:r>
            </a:p>
          </p:txBody>
        </p:sp>
        <p:sp>
          <p:nvSpPr>
            <p:cNvPr id="80" name="TextBox 79">
              <a:extLst>
                <a:ext uri="{FF2B5EF4-FFF2-40B4-BE49-F238E27FC236}">
                  <a16:creationId xmlns:a16="http://schemas.microsoft.com/office/drawing/2014/main" id="{618B273C-C6A0-9C42-B394-B783D8543202}"/>
                </a:ext>
              </a:extLst>
            </p:cNvPr>
            <p:cNvSpPr txBox="1"/>
            <p:nvPr/>
          </p:nvSpPr>
          <p:spPr>
            <a:xfrm>
              <a:off x="8227018" y="4606523"/>
              <a:ext cx="671979" cy="369332"/>
            </a:xfrm>
            <a:prstGeom prst="rect">
              <a:avLst/>
            </a:prstGeom>
            <a:noFill/>
          </p:spPr>
          <p:txBody>
            <a:bodyPr wrap="none" rtlCol="0">
              <a:spAutoFit/>
            </a:bodyPr>
            <a:lstStyle/>
            <a:p>
              <a:r>
                <a:rPr lang="en-US" dirty="0"/>
                <a:t>$$$$</a:t>
              </a:r>
            </a:p>
          </p:txBody>
        </p:sp>
        <p:sp>
          <p:nvSpPr>
            <p:cNvPr id="81" name="TextBox 80">
              <a:extLst>
                <a:ext uri="{FF2B5EF4-FFF2-40B4-BE49-F238E27FC236}">
                  <a16:creationId xmlns:a16="http://schemas.microsoft.com/office/drawing/2014/main" id="{BF76918A-E68A-8849-B8FC-C0F6B137526D}"/>
                </a:ext>
              </a:extLst>
            </p:cNvPr>
            <p:cNvSpPr txBox="1"/>
            <p:nvPr/>
          </p:nvSpPr>
          <p:spPr>
            <a:xfrm>
              <a:off x="9961087" y="4606523"/>
              <a:ext cx="550151" cy="369332"/>
            </a:xfrm>
            <a:prstGeom prst="rect">
              <a:avLst/>
            </a:prstGeom>
            <a:noFill/>
          </p:spPr>
          <p:txBody>
            <a:bodyPr wrap="none" rtlCol="0">
              <a:spAutoFit/>
            </a:bodyPr>
            <a:lstStyle/>
            <a:p>
              <a:r>
                <a:rPr lang="en-US" dirty="0"/>
                <a:t>$$$</a:t>
              </a:r>
            </a:p>
          </p:txBody>
        </p:sp>
        <p:grpSp>
          <p:nvGrpSpPr>
            <p:cNvPr id="82" name="Group 81">
              <a:extLst>
                <a:ext uri="{FF2B5EF4-FFF2-40B4-BE49-F238E27FC236}">
                  <a16:creationId xmlns:a16="http://schemas.microsoft.com/office/drawing/2014/main" id="{EFDF2E21-F0C7-1844-A0A8-63241E0436B8}"/>
                </a:ext>
              </a:extLst>
            </p:cNvPr>
            <p:cNvGrpSpPr/>
            <p:nvPr/>
          </p:nvGrpSpPr>
          <p:grpSpPr>
            <a:xfrm>
              <a:off x="4621629" y="5826323"/>
              <a:ext cx="3215280" cy="420541"/>
              <a:chOff x="8819468" y="6302898"/>
              <a:chExt cx="3215280" cy="420541"/>
            </a:xfrm>
          </p:grpSpPr>
          <p:sp>
            <p:nvSpPr>
              <p:cNvPr id="83" name="Rounded Rectangle 82">
                <a:extLst>
                  <a:ext uri="{FF2B5EF4-FFF2-40B4-BE49-F238E27FC236}">
                    <a16:creationId xmlns:a16="http://schemas.microsoft.com/office/drawing/2014/main" id="{A8B49417-7CF5-5E42-9588-396CEEA941AC}"/>
                  </a:ext>
                </a:extLst>
              </p:cNvPr>
              <p:cNvSpPr/>
              <p:nvPr/>
            </p:nvSpPr>
            <p:spPr>
              <a:xfrm>
                <a:off x="8903545" y="6373162"/>
                <a:ext cx="292256" cy="29223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FDFD2D51-28C9-6F48-A433-23FD52AEC836}"/>
                  </a:ext>
                </a:extLst>
              </p:cNvPr>
              <p:cNvSpPr/>
              <p:nvPr/>
            </p:nvSpPr>
            <p:spPr>
              <a:xfrm>
                <a:off x="10347657" y="6373162"/>
                <a:ext cx="292256" cy="29223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7E012DEC-17B2-0444-A6F5-5A4EA5C69C2B}"/>
                  </a:ext>
                </a:extLst>
              </p:cNvPr>
              <p:cNvSpPr txBox="1"/>
              <p:nvPr/>
            </p:nvSpPr>
            <p:spPr>
              <a:xfrm>
                <a:off x="9214666" y="6334611"/>
                <a:ext cx="1051763" cy="369332"/>
              </a:xfrm>
              <a:prstGeom prst="rect">
                <a:avLst/>
              </a:prstGeom>
              <a:noFill/>
            </p:spPr>
            <p:txBody>
              <a:bodyPr wrap="none" rtlCol="0">
                <a:spAutoFit/>
              </a:bodyPr>
              <a:lstStyle/>
              <a:p>
                <a:r>
                  <a:rPr lang="en-US" dirty="0"/>
                  <a:t>= Trusted</a:t>
                </a:r>
              </a:p>
            </p:txBody>
          </p:sp>
          <p:sp>
            <p:nvSpPr>
              <p:cNvPr id="86" name="TextBox 85">
                <a:extLst>
                  <a:ext uri="{FF2B5EF4-FFF2-40B4-BE49-F238E27FC236}">
                    <a16:creationId xmlns:a16="http://schemas.microsoft.com/office/drawing/2014/main" id="{363D4489-7B86-0B43-96B2-6931ACB0D8B7}"/>
                  </a:ext>
                </a:extLst>
              </p:cNvPr>
              <p:cNvSpPr txBox="1"/>
              <p:nvPr/>
            </p:nvSpPr>
            <p:spPr>
              <a:xfrm>
                <a:off x="10639913" y="6334611"/>
                <a:ext cx="1297984" cy="369332"/>
              </a:xfrm>
              <a:prstGeom prst="rect">
                <a:avLst/>
              </a:prstGeom>
              <a:noFill/>
            </p:spPr>
            <p:txBody>
              <a:bodyPr wrap="none" rtlCol="0">
                <a:spAutoFit/>
              </a:bodyPr>
              <a:lstStyle/>
              <a:p>
                <a:r>
                  <a:rPr lang="en-US" dirty="0"/>
                  <a:t>= Untrusted</a:t>
                </a:r>
              </a:p>
            </p:txBody>
          </p:sp>
          <p:sp>
            <p:nvSpPr>
              <p:cNvPr id="87" name="Rounded Rectangle 86">
                <a:extLst>
                  <a:ext uri="{FF2B5EF4-FFF2-40B4-BE49-F238E27FC236}">
                    <a16:creationId xmlns:a16="http://schemas.microsoft.com/office/drawing/2014/main" id="{170E38CE-FF20-A14D-AF41-FACF59B13E6D}"/>
                  </a:ext>
                </a:extLst>
              </p:cNvPr>
              <p:cNvSpPr/>
              <p:nvPr/>
            </p:nvSpPr>
            <p:spPr>
              <a:xfrm>
                <a:off x="8819468" y="6302898"/>
                <a:ext cx="3215280" cy="4205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Slide Number Placeholder 11">
            <a:extLst>
              <a:ext uri="{FF2B5EF4-FFF2-40B4-BE49-F238E27FC236}">
                <a16:creationId xmlns:a16="http://schemas.microsoft.com/office/drawing/2014/main" id="{8404BA7D-9823-DC46-ABD3-CA361730804D}"/>
              </a:ext>
            </a:extLst>
          </p:cNvPr>
          <p:cNvSpPr>
            <a:spLocks noGrp="1"/>
          </p:cNvSpPr>
          <p:nvPr>
            <p:ph type="sldNum" sz="quarter" idx="12"/>
          </p:nvPr>
        </p:nvSpPr>
        <p:spPr/>
        <p:txBody>
          <a:bodyPr/>
          <a:lstStyle/>
          <a:p>
            <a:fld id="{8F4D8E95-F5EC-E74B-8D28-161092B5979D}" type="slidenum">
              <a:rPr lang="en-US" smtClean="0"/>
              <a:t>5</a:t>
            </a:fld>
            <a:endParaRPr lang="en-US"/>
          </a:p>
        </p:txBody>
      </p:sp>
      <p:sp>
        <p:nvSpPr>
          <p:cNvPr id="24" name="TextBox 23">
            <a:extLst>
              <a:ext uri="{FF2B5EF4-FFF2-40B4-BE49-F238E27FC236}">
                <a16:creationId xmlns:a16="http://schemas.microsoft.com/office/drawing/2014/main" id="{98B20A47-F5D0-354C-A650-0B4D6921A337}"/>
              </a:ext>
            </a:extLst>
          </p:cNvPr>
          <p:cNvSpPr txBox="1"/>
          <p:nvPr/>
        </p:nvSpPr>
        <p:spPr>
          <a:xfrm>
            <a:off x="3379564" y="5133057"/>
            <a:ext cx="503664" cy="307777"/>
          </a:xfrm>
          <a:prstGeom prst="rect">
            <a:avLst/>
          </a:prstGeom>
          <a:noFill/>
        </p:spPr>
        <p:txBody>
          <a:bodyPr wrap="none" rtlCol="0">
            <a:spAutoFit/>
          </a:bodyPr>
          <a:lstStyle/>
          <a:p>
            <a:r>
              <a:rPr lang="en-US" sz="1400" dirty="0">
                <a:solidFill>
                  <a:schemeClr val="bg2"/>
                </a:solidFill>
              </a:rPr>
              <a:t>HDL</a:t>
            </a:r>
          </a:p>
        </p:txBody>
      </p:sp>
      <p:sp>
        <p:nvSpPr>
          <p:cNvPr id="25" name="TextBox 24">
            <a:extLst>
              <a:ext uri="{FF2B5EF4-FFF2-40B4-BE49-F238E27FC236}">
                <a16:creationId xmlns:a16="http://schemas.microsoft.com/office/drawing/2014/main" id="{B646E47D-1C9F-B64A-9090-F1B53E2DBCEA}"/>
              </a:ext>
            </a:extLst>
          </p:cNvPr>
          <p:cNvSpPr txBox="1"/>
          <p:nvPr/>
        </p:nvSpPr>
        <p:spPr>
          <a:xfrm>
            <a:off x="5026811" y="5133057"/>
            <a:ext cx="503664" cy="307777"/>
          </a:xfrm>
          <a:prstGeom prst="rect">
            <a:avLst/>
          </a:prstGeom>
          <a:noFill/>
        </p:spPr>
        <p:txBody>
          <a:bodyPr wrap="none" rtlCol="0">
            <a:spAutoFit/>
          </a:bodyPr>
          <a:lstStyle/>
          <a:p>
            <a:r>
              <a:rPr lang="en-US" sz="1400" dirty="0">
                <a:solidFill>
                  <a:schemeClr val="bg2"/>
                </a:solidFill>
              </a:rPr>
              <a:t>HDL</a:t>
            </a:r>
          </a:p>
        </p:txBody>
      </p:sp>
      <p:sp>
        <p:nvSpPr>
          <p:cNvPr id="26" name="TextBox 25">
            <a:extLst>
              <a:ext uri="{FF2B5EF4-FFF2-40B4-BE49-F238E27FC236}">
                <a16:creationId xmlns:a16="http://schemas.microsoft.com/office/drawing/2014/main" id="{6F7247BF-2246-BF4D-9744-51F3C0CBC5A2}"/>
              </a:ext>
            </a:extLst>
          </p:cNvPr>
          <p:cNvSpPr txBox="1"/>
          <p:nvPr/>
        </p:nvSpPr>
        <p:spPr>
          <a:xfrm>
            <a:off x="6651757" y="5133058"/>
            <a:ext cx="603050" cy="307777"/>
          </a:xfrm>
          <a:prstGeom prst="rect">
            <a:avLst/>
          </a:prstGeom>
          <a:noFill/>
        </p:spPr>
        <p:txBody>
          <a:bodyPr wrap="none" rtlCol="0">
            <a:spAutoFit/>
          </a:bodyPr>
          <a:lstStyle/>
          <a:p>
            <a:r>
              <a:rPr lang="en-US" sz="1400" dirty="0">
                <a:solidFill>
                  <a:schemeClr val="bg2"/>
                </a:solidFill>
              </a:rPr>
              <a:t>GDSII</a:t>
            </a:r>
          </a:p>
        </p:txBody>
      </p:sp>
      <p:sp>
        <p:nvSpPr>
          <p:cNvPr id="27" name="TextBox 26">
            <a:extLst>
              <a:ext uri="{FF2B5EF4-FFF2-40B4-BE49-F238E27FC236}">
                <a16:creationId xmlns:a16="http://schemas.microsoft.com/office/drawing/2014/main" id="{BB6A5FA1-F546-C149-A6C6-5FF9BEE0B1FA}"/>
              </a:ext>
            </a:extLst>
          </p:cNvPr>
          <p:cNvSpPr txBox="1"/>
          <p:nvPr/>
        </p:nvSpPr>
        <p:spPr>
          <a:xfrm>
            <a:off x="8094543" y="5133058"/>
            <a:ext cx="1023037" cy="307777"/>
          </a:xfrm>
          <a:prstGeom prst="rect">
            <a:avLst/>
          </a:prstGeom>
          <a:noFill/>
        </p:spPr>
        <p:txBody>
          <a:bodyPr wrap="none" rtlCol="0">
            <a:spAutoFit/>
          </a:bodyPr>
          <a:lstStyle/>
          <a:p>
            <a:r>
              <a:rPr lang="en-US" sz="1400" dirty="0">
                <a:solidFill>
                  <a:schemeClr val="bg2"/>
                </a:solidFill>
              </a:rPr>
              <a:t>Silicon Die</a:t>
            </a:r>
          </a:p>
        </p:txBody>
      </p:sp>
      <p:sp>
        <p:nvSpPr>
          <p:cNvPr id="28" name="TextBox 27">
            <a:extLst>
              <a:ext uri="{FF2B5EF4-FFF2-40B4-BE49-F238E27FC236}">
                <a16:creationId xmlns:a16="http://schemas.microsoft.com/office/drawing/2014/main" id="{4CCFF980-BD36-144C-B437-B33CD0BBA4FF}"/>
              </a:ext>
            </a:extLst>
          </p:cNvPr>
          <p:cNvSpPr txBox="1"/>
          <p:nvPr/>
        </p:nvSpPr>
        <p:spPr>
          <a:xfrm>
            <a:off x="1717542" y="5133057"/>
            <a:ext cx="503664" cy="307777"/>
          </a:xfrm>
          <a:prstGeom prst="rect">
            <a:avLst/>
          </a:prstGeom>
          <a:noFill/>
        </p:spPr>
        <p:txBody>
          <a:bodyPr wrap="none" rtlCol="0">
            <a:spAutoFit/>
          </a:bodyPr>
          <a:lstStyle/>
          <a:p>
            <a:r>
              <a:rPr lang="en-US" sz="1400" dirty="0">
                <a:solidFill>
                  <a:schemeClr val="bg2"/>
                </a:solidFill>
              </a:rPr>
              <a:t>HDL</a:t>
            </a:r>
          </a:p>
        </p:txBody>
      </p:sp>
      <p:sp>
        <p:nvSpPr>
          <p:cNvPr id="3" name="TextBox 2">
            <a:extLst>
              <a:ext uri="{FF2B5EF4-FFF2-40B4-BE49-F238E27FC236}">
                <a16:creationId xmlns:a16="http://schemas.microsoft.com/office/drawing/2014/main" id="{AB60904D-F141-D741-A444-A87863F915B1}"/>
              </a:ext>
            </a:extLst>
          </p:cNvPr>
          <p:cNvSpPr txBox="1"/>
          <p:nvPr/>
        </p:nvSpPr>
        <p:spPr>
          <a:xfrm>
            <a:off x="1592277" y="5550679"/>
            <a:ext cx="9029155" cy="1077218"/>
          </a:xfrm>
          <a:prstGeom prst="rect">
            <a:avLst/>
          </a:prstGeom>
          <a:solidFill>
            <a:schemeClr val="tx1"/>
          </a:solidFill>
        </p:spPr>
        <p:txBody>
          <a:bodyPr wrap="square" rtlCol="0">
            <a:spAutoFit/>
          </a:bodyPr>
          <a:lstStyle/>
          <a:p>
            <a:pPr algn="just"/>
            <a:r>
              <a:rPr lang="en-US" sz="3200" i="1" dirty="0">
                <a:solidFill>
                  <a:srgbClr val="C00000"/>
                </a:solidFill>
              </a:rPr>
              <a:t>How do we know our designs won’t be modified to include a backdoor, or a hardware Trojan?</a:t>
            </a:r>
          </a:p>
        </p:txBody>
      </p:sp>
    </p:spTree>
    <p:extLst>
      <p:ext uri="{BB962C8B-B14F-4D97-AF65-F5344CB8AC3E}">
        <p14:creationId xmlns:p14="http://schemas.microsoft.com/office/powerpoint/2010/main" val="41570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080E-B148-144E-8360-01DC2ADEB0B0}"/>
              </a:ext>
            </a:extLst>
          </p:cNvPr>
          <p:cNvSpPr>
            <a:spLocks noGrp="1"/>
          </p:cNvSpPr>
          <p:nvPr>
            <p:ph type="title"/>
          </p:nvPr>
        </p:nvSpPr>
        <p:spPr/>
        <p:txBody>
          <a:bodyPr/>
          <a:lstStyle/>
          <a:p>
            <a:r>
              <a:rPr lang="en-US" dirty="0"/>
              <a:t>Hardware Flaws</a:t>
            </a:r>
          </a:p>
        </p:txBody>
      </p:sp>
      <p:graphicFrame>
        <p:nvGraphicFramePr>
          <p:cNvPr id="31" name="Diagram 30">
            <a:extLst>
              <a:ext uri="{FF2B5EF4-FFF2-40B4-BE49-F238E27FC236}">
                <a16:creationId xmlns:a16="http://schemas.microsoft.com/office/drawing/2014/main" id="{D3B9ABF7-0C08-D848-9DC9-3ACF20D74F63}"/>
              </a:ext>
            </a:extLst>
          </p:cNvPr>
          <p:cNvGraphicFramePr/>
          <p:nvPr>
            <p:extLst>
              <p:ext uri="{D42A27DB-BD31-4B8C-83A1-F6EECF244321}">
                <p14:modId xmlns:p14="http://schemas.microsoft.com/office/powerpoint/2010/main" val="273225691"/>
              </p:ext>
            </p:extLst>
          </p:nvPr>
        </p:nvGraphicFramePr>
        <p:xfrm>
          <a:off x="1710886" y="2126444"/>
          <a:ext cx="8738057" cy="4633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Content Placeholder 4">
            <a:extLst>
              <a:ext uri="{FF2B5EF4-FFF2-40B4-BE49-F238E27FC236}">
                <a16:creationId xmlns:a16="http://schemas.microsoft.com/office/drawing/2014/main" id="{A93DF13F-7A16-4746-9A93-3CD7D28664D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61751" y="3812406"/>
            <a:ext cx="825541" cy="1605220"/>
          </a:xfrm>
          <a:prstGeom prst="rect">
            <a:avLst/>
          </a:prstGeom>
        </p:spPr>
      </p:pic>
      <p:pic>
        <p:nvPicPr>
          <p:cNvPr id="33" name="Graphic 32">
            <a:extLst>
              <a:ext uri="{FF2B5EF4-FFF2-40B4-BE49-F238E27FC236}">
                <a16:creationId xmlns:a16="http://schemas.microsoft.com/office/drawing/2014/main" id="{0F6EDF03-8DFE-B843-8772-4346DCA6893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77488" y="5127594"/>
            <a:ext cx="1213741" cy="1446799"/>
          </a:xfrm>
          <a:prstGeom prst="rect">
            <a:avLst/>
          </a:prstGeom>
        </p:spPr>
      </p:pic>
      <p:pic>
        <p:nvPicPr>
          <p:cNvPr id="34" name="Graphic 33">
            <a:extLst>
              <a:ext uri="{FF2B5EF4-FFF2-40B4-BE49-F238E27FC236}">
                <a16:creationId xmlns:a16="http://schemas.microsoft.com/office/drawing/2014/main" id="{CBA669D2-E6EA-4643-85C9-8812B1AA0F80}"/>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51432" y="3070608"/>
            <a:ext cx="1802298" cy="1802298"/>
          </a:xfrm>
          <a:prstGeom prst="rect">
            <a:avLst/>
          </a:prstGeom>
        </p:spPr>
      </p:pic>
      <p:sp>
        <p:nvSpPr>
          <p:cNvPr id="35" name="TextBox 34">
            <a:extLst>
              <a:ext uri="{FF2B5EF4-FFF2-40B4-BE49-F238E27FC236}">
                <a16:creationId xmlns:a16="http://schemas.microsoft.com/office/drawing/2014/main" id="{F0003BE9-8E19-E34B-ABAC-640FA74523D9}"/>
              </a:ext>
            </a:extLst>
          </p:cNvPr>
          <p:cNvSpPr txBox="1"/>
          <p:nvPr/>
        </p:nvSpPr>
        <p:spPr>
          <a:xfrm>
            <a:off x="3925245" y="2273408"/>
            <a:ext cx="1095172" cy="646331"/>
          </a:xfrm>
          <a:prstGeom prst="rect">
            <a:avLst/>
          </a:prstGeom>
          <a:noFill/>
        </p:spPr>
        <p:txBody>
          <a:bodyPr wrap="none" rtlCol="0">
            <a:spAutoFit/>
          </a:bodyPr>
          <a:lstStyle/>
          <a:p>
            <a:pPr algn="ctr"/>
            <a:r>
              <a:rPr lang="en-US" sz="3600" dirty="0"/>
              <a:t>Bugs</a:t>
            </a:r>
          </a:p>
        </p:txBody>
      </p:sp>
      <p:sp>
        <p:nvSpPr>
          <p:cNvPr id="43" name="TextBox 42">
            <a:extLst>
              <a:ext uri="{FF2B5EF4-FFF2-40B4-BE49-F238E27FC236}">
                <a16:creationId xmlns:a16="http://schemas.microsoft.com/office/drawing/2014/main" id="{632CEC22-AF36-A240-8DDE-20881137ADF8}"/>
              </a:ext>
            </a:extLst>
          </p:cNvPr>
          <p:cNvSpPr txBox="1"/>
          <p:nvPr/>
        </p:nvSpPr>
        <p:spPr>
          <a:xfrm>
            <a:off x="6991155" y="2273409"/>
            <a:ext cx="1532022" cy="646331"/>
          </a:xfrm>
          <a:prstGeom prst="rect">
            <a:avLst/>
          </a:prstGeom>
          <a:noFill/>
        </p:spPr>
        <p:txBody>
          <a:bodyPr wrap="none" rtlCol="0">
            <a:spAutoFit/>
          </a:bodyPr>
          <a:lstStyle/>
          <a:p>
            <a:pPr algn="ctr"/>
            <a:r>
              <a:rPr lang="en-US" sz="3600" dirty="0"/>
              <a:t>Trojans</a:t>
            </a:r>
          </a:p>
        </p:txBody>
      </p:sp>
      <p:pic>
        <p:nvPicPr>
          <p:cNvPr id="44" name="Picture 43" descr="A person jumping in the air&#10;&#10;Description automatically generated">
            <a:extLst>
              <a:ext uri="{FF2B5EF4-FFF2-40B4-BE49-F238E27FC236}">
                <a16:creationId xmlns:a16="http://schemas.microsoft.com/office/drawing/2014/main" id="{9D2B014F-3B8A-D146-B0D5-5F89A0D03A4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618709" y="3971757"/>
            <a:ext cx="974947" cy="1162331"/>
          </a:xfrm>
          <a:prstGeom prst="rect">
            <a:avLst/>
          </a:prstGeom>
        </p:spPr>
      </p:pic>
      <p:sp>
        <p:nvSpPr>
          <p:cNvPr id="45" name="TextBox 44">
            <a:extLst>
              <a:ext uri="{FF2B5EF4-FFF2-40B4-BE49-F238E27FC236}">
                <a16:creationId xmlns:a16="http://schemas.microsoft.com/office/drawing/2014/main" id="{DA74DB5E-1F7B-EA41-BFA7-E8C549271EBA}"/>
              </a:ext>
            </a:extLst>
          </p:cNvPr>
          <p:cNvSpPr txBox="1"/>
          <p:nvPr/>
        </p:nvSpPr>
        <p:spPr>
          <a:xfrm>
            <a:off x="5649552" y="3454321"/>
            <a:ext cx="962123" cy="523220"/>
          </a:xfrm>
          <a:prstGeom prst="rect">
            <a:avLst/>
          </a:prstGeom>
          <a:noFill/>
        </p:spPr>
        <p:txBody>
          <a:bodyPr wrap="none" rtlCol="0">
            <a:spAutoFit/>
          </a:bodyPr>
          <a:lstStyle/>
          <a:p>
            <a:pPr algn="ctr"/>
            <a:r>
              <a:rPr lang="en-US" sz="1400" dirty="0"/>
              <a:t>Hardware</a:t>
            </a:r>
          </a:p>
          <a:p>
            <a:pPr algn="ctr"/>
            <a:r>
              <a:rPr lang="en-US" sz="1400" i="1" dirty="0"/>
              <a:t>Foothold</a:t>
            </a:r>
          </a:p>
        </p:txBody>
      </p:sp>
      <p:sp>
        <p:nvSpPr>
          <p:cNvPr id="46" name="TextBox 45">
            <a:extLst>
              <a:ext uri="{FF2B5EF4-FFF2-40B4-BE49-F238E27FC236}">
                <a16:creationId xmlns:a16="http://schemas.microsoft.com/office/drawing/2014/main" id="{C3ED4671-AC37-844F-9D47-DDE875529A21}"/>
              </a:ext>
            </a:extLst>
          </p:cNvPr>
          <p:cNvSpPr txBox="1"/>
          <p:nvPr/>
        </p:nvSpPr>
        <p:spPr>
          <a:xfrm rot="16200000">
            <a:off x="1012555" y="4258460"/>
            <a:ext cx="2050675" cy="461665"/>
          </a:xfrm>
          <a:prstGeom prst="rect">
            <a:avLst/>
          </a:prstGeom>
          <a:solidFill>
            <a:schemeClr val="bg2"/>
          </a:solidFill>
        </p:spPr>
        <p:txBody>
          <a:bodyPr wrap="square" rtlCol="0">
            <a:spAutoFit/>
          </a:bodyPr>
          <a:lstStyle/>
          <a:p>
            <a:r>
              <a:rPr lang="en-US" sz="2400" dirty="0"/>
              <a:t>Unintentional</a:t>
            </a:r>
          </a:p>
        </p:txBody>
      </p:sp>
      <p:sp>
        <p:nvSpPr>
          <p:cNvPr id="47" name="TextBox 46">
            <a:extLst>
              <a:ext uri="{FF2B5EF4-FFF2-40B4-BE49-F238E27FC236}">
                <a16:creationId xmlns:a16="http://schemas.microsoft.com/office/drawing/2014/main" id="{D9253476-5635-ED4C-902F-DEE6B033ECE4}"/>
              </a:ext>
            </a:extLst>
          </p:cNvPr>
          <p:cNvSpPr txBox="1"/>
          <p:nvPr/>
        </p:nvSpPr>
        <p:spPr>
          <a:xfrm rot="5400000">
            <a:off x="9341400" y="4258458"/>
            <a:ext cx="1734583" cy="461665"/>
          </a:xfrm>
          <a:prstGeom prst="rect">
            <a:avLst/>
          </a:prstGeom>
          <a:solidFill>
            <a:schemeClr val="bg2"/>
          </a:solidFill>
        </p:spPr>
        <p:txBody>
          <a:bodyPr wrap="square" rtlCol="0">
            <a:spAutoFit/>
          </a:bodyPr>
          <a:lstStyle/>
          <a:p>
            <a:pPr algn="ctr"/>
            <a:r>
              <a:rPr lang="en-US" sz="2400" dirty="0"/>
              <a:t>Intentional</a:t>
            </a:r>
          </a:p>
        </p:txBody>
      </p:sp>
      <p:pic>
        <p:nvPicPr>
          <p:cNvPr id="48" name="Picture 47" descr="A picture containing clock&#10;&#10;Description automatically generated">
            <a:extLst>
              <a:ext uri="{FF2B5EF4-FFF2-40B4-BE49-F238E27FC236}">
                <a16:creationId xmlns:a16="http://schemas.microsoft.com/office/drawing/2014/main" id="{E8D33BF0-8A88-B345-8E3D-786956DCCF1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533166" y="4157914"/>
            <a:ext cx="1376305" cy="773637"/>
          </a:xfrm>
          <a:prstGeom prst="rect">
            <a:avLst/>
          </a:prstGeom>
        </p:spPr>
      </p:pic>
      <p:pic>
        <p:nvPicPr>
          <p:cNvPr id="49" name="Picture 48" descr="A screenshot of a video game&#10;&#10;Description automatically generated">
            <a:extLst>
              <a:ext uri="{FF2B5EF4-FFF2-40B4-BE49-F238E27FC236}">
                <a16:creationId xmlns:a16="http://schemas.microsoft.com/office/drawing/2014/main" id="{C70F134F-B930-9A48-839C-421EED2A1B7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947251" y="5309492"/>
            <a:ext cx="1623178" cy="107294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EE7650AD-EAF2-1E4E-B84C-DDC99BF1566C}"/>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882204" y="3371946"/>
            <a:ext cx="1506927" cy="1412350"/>
          </a:xfrm>
          <a:prstGeom prst="rect">
            <a:avLst/>
          </a:prstGeom>
        </p:spPr>
      </p:pic>
      <p:sp>
        <p:nvSpPr>
          <p:cNvPr id="51" name="TextBox 50">
            <a:extLst>
              <a:ext uri="{FF2B5EF4-FFF2-40B4-BE49-F238E27FC236}">
                <a16:creationId xmlns:a16="http://schemas.microsoft.com/office/drawing/2014/main" id="{C3A7A731-9D76-0A4E-B141-8EF0E11B1306}"/>
              </a:ext>
            </a:extLst>
          </p:cNvPr>
          <p:cNvSpPr txBox="1"/>
          <p:nvPr/>
        </p:nvSpPr>
        <p:spPr>
          <a:xfrm>
            <a:off x="6899498" y="5077514"/>
            <a:ext cx="1669047" cy="246221"/>
          </a:xfrm>
          <a:prstGeom prst="rect">
            <a:avLst/>
          </a:prstGeom>
          <a:noFill/>
        </p:spPr>
        <p:txBody>
          <a:bodyPr wrap="none" rtlCol="0">
            <a:spAutoFit/>
          </a:bodyPr>
          <a:lstStyle/>
          <a:p>
            <a:r>
              <a:rPr lang="en-US" sz="1000" dirty="0"/>
              <a:t>Parametric [Kumar et al.]</a:t>
            </a:r>
          </a:p>
        </p:txBody>
      </p:sp>
      <p:sp>
        <p:nvSpPr>
          <p:cNvPr id="52" name="TextBox 51">
            <a:extLst>
              <a:ext uri="{FF2B5EF4-FFF2-40B4-BE49-F238E27FC236}">
                <a16:creationId xmlns:a16="http://schemas.microsoft.com/office/drawing/2014/main" id="{C49E0C06-925A-B547-AEAC-781B5BA1A8D0}"/>
              </a:ext>
            </a:extLst>
          </p:cNvPr>
          <p:cNvSpPr txBox="1"/>
          <p:nvPr/>
        </p:nvSpPr>
        <p:spPr>
          <a:xfrm>
            <a:off x="8672776" y="3910269"/>
            <a:ext cx="1085554" cy="246221"/>
          </a:xfrm>
          <a:prstGeom prst="rect">
            <a:avLst/>
          </a:prstGeom>
          <a:noFill/>
        </p:spPr>
        <p:txBody>
          <a:bodyPr wrap="none" rtlCol="0">
            <a:spAutoFit/>
          </a:bodyPr>
          <a:lstStyle/>
          <a:p>
            <a:r>
              <a:rPr lang="en-US" sz="1000" dirty="0"/>
              <a:t>A2 [Yang et al.]</a:t>
            </a:r>
          </a:p>
        </p:txBody>
      </p:sp>
      <p:sp>
        <p:nvSpPr>
          <p:cNvPr id="53" name="TextBox 52">
            <a:extLst>
              <a:ext uri="{FF2B5EF4-FFF2-40B4-BE49-F238E27FC236}">
                <a16:creationId xmlns:a16="http://schemas.microsoft.com/office/drawing/2014/main" id="{41AA7090-CB76-6142-92D0-3E798502496A}"/>
              </a:ext>
            </a:extLst>
          </p:cNvPr>
          <p:cNvSpPr txBox="1"/>
          <p:nvPr/>
        </p:nvSpPr>
        <p:spPr>
          <a:xfrm>
            <a:off x="7084073" y="3113865"/>
            <a:ext cx="1103187" cy="246221"/>
          </a:xfrm>
          <a:prstGeom prst="rect">
            <a:avLst/>
          </a:prstGeom>
          <a:noFill/>
        </p:spPr>
        <p:txBody>
          <a:bodyPr wrap="none" rtlCol="0">
            <a:spAutoFit/>
          </a:bodyPr>
          <a:lstStyle/>
          <a:p>
            <a:r>
              <a:rPr lang="en-US" sz="1000" dirty="0"/>
              <a:t>TSCs [Lin et al.]</a:t>
            </a:r>
          </a:p>
        </p:txBody>
      </p:sp>
      <p:sp>
        <p:nvSpPr>
          <p:cNvPr id="54" name="Rounded Rectangle 53">
            <a:extLst>
              <a:ext uri="{FF2B5EF4-FFF2-40B4-BE49-F238E27FC236}">
                <a16:creationId xmlns:a16="http://schemas.microsoft.com/office/drawing/2014/main" id="{2E9A317F-3540-B843-8F33-1B3F7BC8A544}"/>
              </a:ext>
            </a:extLst>
          </p:cNvPr>
          <p:cNvSpPr/>
          <p:nvPr/>
        </p:nvSpPr>
        <p:spPr>
          <a:xfrm>
            <a:off x="2394743" y="3733288"/>
            <a:ext cx="1195322" cy="173801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KPTI</a:t>
            </a:r>
          </a:p>
        </p:txBody>
      </p:sp>
      <p:sp>
        <p:nvSpPr>
          <p:cNvPr id="55" name="Rounded Rectangle 54">
            <a:extLst>
              <a:ext uri="{FF2B5EF4-FFF2-40B4-BE49-F238E27FC236}">
                <a16:creationId xmlns:a16="http://schemas.microsoft.com/office/drawing/2014/main" id="{EC9311A4-8F18-0E40-B9AC-211141D9131D}"/>
              </a:ext>
            </a:extLst>
          </p:cNvPr>
          <p:cNvSpPr/>
          <p:nvPr/>
        </p:nvSpPr>
        <p:spPr>
          <a:xfrm>
            <a:off x="3726267" y="3002072"/>
            <a:ext cx="1586600" cy="192947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PTE Inversion, L1D Flush</a:t>
            </a:r>
          </a:p>
        </p:txBody>
      </p:sp>
      <p:sp>
        <p:nvSpPr>
          <p:cNvPr id="56" name="Rounded Rectangle 55">
            <a:extLst>
              <a:ext uri="{FF2B5EF4-FFF2-40B4-BE49-F238E27FC236}">
                <a16:creationId xmlns:a16="http://schemas.microsoft.com/office/drawing/2014/main" id="{7FEB842C-8F97-7D47-9DC5-A4C6D1389D01}"/>
              </a:ext>
            </a:extLst>
          </p:cNvPr>
          <p:cNvSpPr/>
          <p:nvPr/>
        </p:nvSpPr>
        <p:spPr>
          <a:xfrm>
            <a:off x="3775203" y="5040113"/>
            <a:ext cx="1462416" cy="15342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50"/>
                </a:solidFill>
              </a:rPr>
              <a:t>Retpoline</a:t>
            </a:r>
            <a:r>
              <a:rPr lang="en-US" dirty="0">
                <a:solidFill>
                  <a:srgbClr val="00B050"/>
                </a:solidFill>
              </a:rPr>
              <a:t>, IBRS, STIBP, IBPB</a:t>
            </a:r>
          </a:p>
        </p:txBody>
      </p:sp>
      <p:sp>
        <p:nvSpPr>
          <p:cNvPr id="6" name="Slide Number Placeholder 5">
            <a:extLst>
              <a:ext uri="{FF2B5EF4-FFF2-40B4-BE49-F238E27FC236}">
                <a16:creationId xmlns:a16="http://schemas.microsoft.com/office/drawing/2014/main" id="{BE5776C0-3197-6A49-8C3D-D8BA32E4FCF8}"/>
              </a:ext>
            </a:extLst>
          </p:cNvPr>
          <p:cNvSpPr>
            <a:spLocks noGrp="1"/>
          </p:cNvSpPr>
          <p:nvPr>
            <p:ph type="sldNum" sz="quarter" idx="12"/>
          </p:nvPr>
        </p:nvSpPr>
        <p:spPr/>
        <p:txBody>
          <a:bodyPr/>
          <a:lstStyle/>
          <a:p>
            <a:fld id="{8F4D8E95-F5EC-E74B-8D28-161092B5979D}" type="slidenum">
              <a:rPr lang="en-US" smtClean="0"/>
              <a:t>6</a:t>
            </a:fld>
            <a:endParaRPr lang="en-US"/>
          </a:p>
        </p:txBody>
      </p:sp>
      <p:sp>
        <p:nvSpPr>
          <p:cNvPr id="3" name="Action Button: Help 2">
            <a:hlinkClick r:id="" action="ppaction://noaction" highlightClick="1"/>
            <a:extLst>
              <a:ext uri="{FF2B5EF4-FFF2-40B4-BE49-F238E27FC236}">
                <a16:creationId xmlns:a16="http://schemas.microsoft.com/office/drawing/2014/main" id="{DDADD754-4CC2-504C-AFFD-61564845C21E}"/>
              </a:ext>
            </a:extLst>
          </p:cNvPr>
          <p:cNvSpPr/>
          <p:nvPr/>
        </p:nvSpPr>
        <p:spPr>
          <a:xfrm>
            <a:off x="7075687" y="3557086"/>
            <a:ext cx="2279233" cy="2113587"/>
          </a:xfrm>
          <a:prstGeom prst="actionButtonHel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63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dissolve">
                                      <p:cBhvr>
                                        <p:cTn id="15" dur="500"/>
                                        <p:tgtEl>
                                          <p:spTgt spid="5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dissolve">
                                      <p:cBhvr>
                                        <p:cTn id="18" dur="500"/>
                                        <p:tgtEl>
                                          <p:spTgt spid="5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dissolv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animBg="1"/>
      <p:bldP spid="55" grpId="0" animBg="1"/>
      <p:bldP spid="56"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35A3-8C62-F442-8CC1-64037604069B}"/>
              </a:ext>
            </a:extLst>
          </p:cNvPr>
          <p:cNvSpPr>
            <a:spLocks noGrp="1"/>
          </p:cNvSpPr>
          <p:nvPr>
            <p:ph type="title"/>
          </p:nvPr>
        </p:nvSpPr>
        <p:spPr/>
        <p:txBody>
          <a:bodyPr/>
          <a:lstStyle/>
          <a:p>
            <a:r>
              <a:rPr lang="en-US" dirty="0"/>
              <a:t>Untrusted Foundry Defenses</a:t>
            </a:r>
          </a:p>
        </p:txBody>
      </p:sp>
      <p:graphicFrame>
        <p:nvGraphicFramePr>
          <p:cNvPr id="4" name="Content Placeholder 3">
            <a:extLst>
              <a:ext uri="{FF2B5EF4-FFF2-40B4-BE49-F238E27FC236}">
                <a16:creationId xmlns:a16="http://schemas.microsoft.com/office/drawing/2014/main" id="{FAD5A111-B1BB-1849-814A-A0CDC5A12AD6}"/>
              </a:ext>
            </a:extLst>
          </p:cNvPr>
          <p:cNvGraphicFramePr>
            <a:graphicFrameLocks noGrp="1"/>
          </p:cNvGraphicFramePr>
          <p:nvPr>
            <p:ph idx="1"/>
            <p:extLst>
              <p:ext uri="{D42A27DB-BD31-4B8C-83A1-F6EECF244321}">
                <p14:modId xmlns:p14="http://schemas.microsoft.com/office/powerpoint/2010/main" val="1789294363"/>
              </p:ext>
            </p:extLst>
          </p:nvPr>
        </p:nvGraphicFramePr>
        <p:xfrm>
          <a:off x="1212850" y="2299513"/>
          <a:ext cx="9613900"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F7E688ED-419F-BE4E-A71C-A021E1FBA413}"/>
              </a:ext>
            </a:extLst>
          </p:cNvPr>
          <p:cNvGrpSpPr/>
          <p:nvPr/>
        </p:nvGrpSpPr>
        <p:grpSpPr>
          <a:xfrm>
            <a:off x="5180546" y="2276852"/>
            <a:ext cx="1709811" cy="4351338"/>
            <a:chOff x="7044553" y="0"/>
            <a:chExt cx="1709811" cy="4351338"/>
          </a:xfrm>
          <a:solidFill>
            <a:srgbClr val="C00000"/>
          </a:solidFill>
        </p:grpSpPr>
        <p:sp>
          <p:nvSpPr>
            <p:cNvPr id="11" name="Rounded Rectangle 10">
              <a:extLst>
                <a:ext uri="{FF2B5EF4-FFF2-40B4-BE49-F238E27FC236}">
                  <a16:creationId xmlns:a16="http://schemas.microsoft.com/office/drawing/2014/main" id="{90A71191-4DDF-474E-B4C9-63BCC0531711}"/>
                </a:ext>
              </a:extLst>
            </p:cNvPr>
            <p:cNvSpPr/>
            <p:nvPr/>
          </p:nvSpPr>
          <p:spPr>
            <a:xfrm>
              <a:off x="7044553" y="0"/>
              <a:ext cx="1709811" cy="4351338"/>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7F2EADB7-7A49-354E-B7FD-CFCFB17455DE}"/>
                </a:ext>
              </a:extLst>
            </p:cNvPr>
            <p:cNvSpPr txBox="1"/>
            <p:nvPr/>
          </p:nvSpPr>
          <p:spPr>
            <a:xfrm>
              <a:off x="7087562" y="1745671"/>
              <a:ext cx="1666802" cy="174053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000" kern="1200" dirty="0"/>
                <a:t>Fabrication</a:t>
              </a:r>
            </a:p>
          </p:txBody>
        </p:sp>
      </p:grpSp>
      <p:sp>
        <p:nvSpPr>
          <p:cNvPr id="10" name="Oval 9">
            <a:extLst>
              <a:ext uri="{FF2B5EF4-FFF2-40B4-BE49-F238E27FC236}">
                <a16:creationId xmlns:a16="http://schemas.microsoft.com/office/drawing/2014/main" id="{5800171D-E2DF-0048-8336-E3C057E12878}"/>
              </a:ext>
            </a:extLst>
          </p:cNvPr>
          <p:cNvSpPr/>
          <p:nvPr/>
        </p:nvSpPr>
        <p:spPr>
          <a:xfrm>
            <a:off x="5310954" y="2537932"/>
            <a:ext cx="1448995" cy="1448995"/>
          </a:xfrm>
          <a:prstGeom prst="ellipse">
            <a:avLst/>
          </a:prstGeom>
          <a:blipFill>
            <a:blip r:embed="rId8" cstate="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TextBox 12">
            <a:extLst>
              <a:ext uri="{FF2B5EF4-FFF2-40B4-BE49-F238E27FC236}">
                <a16:creationId xmlns:a16="http://schemas.microsoft.com/office/drawing/2014/main" id="{F3E6159F-823F-5243-9264-A7E6C77C8C94}"/>
              </a:ext>
            </a:extLst>
          </p:cNvPr>
          <p:cNvSpPr txBox="1"/>
          <p:nvPr/>
        </p:nvSpPr>
        <p:spPr>
          <a:xfrm>
            <a:off x="2833695" y="2755886"/>
            <a:ext cx="1526252" cy="461665"/>
          </a:xfrm>
          <a:prstGeom prst="rect">
            <a:avLst/>
          </a:prstGeom>
          <a:noFill/>
        </p:spPr>
        <p:txBody>
          <a:bodyPr wrap="none" rtlCol="0">
            <a:spAutoFit/>
          </a:bodyPr>
          <a:lstStyle/>
          <a:p>
            <a:r>
              <a:rPr lang="en-US" sz="2400" i="1" dirty="0"/>
              <a:t>Prevention</a:t>
            </a:r>
          </a:p>
        </p:txBody>
      </p:sp>
      <p:sp>
        <p:nvSpPr>
          <p:cNvPr id="14" name="TextBox 13">
            <a:extLst>
              <a:ext uri="{FF2B5EF4-FFF2-40B4-BE49-F238E27FC236}">
                <a16:creationId xmlns:a16="http://schemas.microsoft.com/office/drawing/2014/main" id="{FDBD32A8-3753-DE4B-BD76-F34CFE7E2658}"/>
              </a:ext>
            </a:extLst>
          </p:cNvPr>
          <p:cNvSpPr txBox="1"/>
          <p:nvPr/>
        </p:nvSpPr>
        <p:spPr>
          <a:xfrm>
            <a:off x="7685638" y="2755886"/>
            <a:ext cx="1385123" cy="461665"/>
          </a:xfrm>
          <a:prstGeom prst="rect">
            <a:avLst/>
          </a:prstGeom>
          <a:noFill/>
        </p:spPr>
        <p:txBody>
          <a:bodyPr wrap="none" rtlCol="0">
            <a:spAutoFit/>
          </a:bodyPr>
          <a:lstStyle/>
          <a:p>
            <a:r>
              <a:rPr lang="en-US" sz="2400" i="1" dirty="0"/>
              <a:t>Detection</a:t>
            </a:r>
          </a:p>
        </p:txBody>
      </p:sp>
      <p:sp>
        <p:nvSpPr>
          <p:cNvPr id="3" name="Slide Number Placeholder 2">
            <a:extLst>
              <a:ext uri="{FF2B5EF4-FFF2-40B4-BE49-F238E27FC236}">
                <a16:creationId xmlns:a16="http://schemas.microsoft.com/office/drawing/2014/main" id="{8AFB7E0F-F9AD-D047-B1FF-719BDFDE11F6}"/>
              </a:ext>
            </a:extLst>
          </p:cNvPr>
          <p:cNvSpPr>
            <a:spLocks noGrp="1"/>
          </p:cNvSpPr>
          <p:nvPr>
            <p:ph type="sldNum" sz="quarter" idx="12"/>
          </p:nvPr>
        </p:nvSpPr>
        <p:spPr/>
        <p:txBody>
          <a:bodyPr/>
          <a:lstStyle/>
          <a:p>
            <a:fld id="{8F4D8E95-F5EC-E74B-8D28-161092B5979D}" type="slidenum">
              <a:rPr lang="en-US" smtClean="0"/>
              <a:t>7</a:t>
            </a:fld>
            <a:endParaRPr lang="en-US"/>
          </a:p>
        </p:txBody>
      </p:sp>
      <p:sp>
        <p:nvSpPr>
          <p:cNvPr id="33" name="Rounded Rectangle 32">
            <a:extLst>
              <a:ext uri="{FF2B5EF4-FFF2-40B4-BE49-F238E27FC236}">
                <a16:creationId xmlns:a16="http://schemas.microsoft.com/office/drawing/2014/main" id="{33FB7931-5769-2244-9BDB-70334B9850EE}"/>
              </a:ext>
            </a:extLst>
          </p:cNvPr>
          <p:cNvSpPr/>
          <p:nvPr/>
        </p:nvSpPr>
        <p:spPr>
          <a:xfrm>
            <a:off x="7372632" y="3553692"/>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Scalability</a:t>
            </a:r>
            <a:endParaRPr lang="en-US" sz="1400" dirty="0">
              <a:solidFill>
                <a:srgbClr val="C00000"/>
              </a:solidFill>
            </a:endParaRPr>
          </a:p>
        </p:txBody>
      </p:sp>
      <p:sp>
        <p:nvSpPr>
          <p:cNvPr id="25" name="Rectangle 24">
            <a:extLst>
              <a:ext uri="{FF2B5EF4-FFF2-40B4-BE49-F238E27FC236}">
                <a16:creationId xmlns:a16="http://schemas.microsoft.com/office/drawing/2014/main" id="{18D08695-F07B-F142-95D2-86ADA7DB8F2C}"/>
              </a:ext>
            </a:extLst>
          </p:cNvPr>
          <p:cNvSpPr/>
          <p:nvPr/>
        </p:nvSpPr>
        <p:spPr>
          <a:xfrm>
            <a:off x="1891168" y="3463435"/>
            <a:ext cx="3379993" cy="87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90000"/>
              </a:lnSpc>
              <a:spcAft>
                <a:spcPts val="840"/>
              </a:spcAft>
              <a:buAutoNum type="arabicPeriod"/>
            </a:pPr>
            <a:r>
              <a:rPr lang="en-US" sz="2000" dirty="0"/>
              <a:t>Logic Locking</a:t>
            </a:r>
          </a:p>
          <a:p>
            <a:pPr marL="342900" indent="-342900">
              <a:lnSpc>
                <a:spcPct val="90000"/>
              </a:lnSpc>
              <a:spcAft>
                <a:spcPts val="840"/>
              </a:spcAft>
              <a:buAutoNum type="arabicPeriod"/>
            </a:pPr>
            <a:r>
              <a:rPr lang="en-US" sz="2000" dirty="0"/>
              <a:t>Split Manufacturing</a:t>
            </a:r>
          </a:p>
        </p:txBody>
      </p:sp>
      <p:sp>
        <p:nvSpPr>
          <p:cNvPr id="34" name="Rounded Rectangle 33">
            <a:extLst>
              <a:ext uri="{FF2B5EF4-FFF2-40B4-BE49-F238E27FC236}">
                <a16:creationId xmlns:a16="http://schemas.microsoft.com/office/drawing/2014/main" id="{E2C3E8D6-4286-B946-85CC-2391DDBD178E}"/>
              </a:ext>
            </a:extLst>
          </p:cNvPr>
          <p:cNvSpPr/>
          <p:nvPr/>
        </p:nvSpPr>
        <p:spPr>
          <a:xfrm>
            <a:off x="7372632" y="3923941"/>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Small Trojans</a:t>
            </a:r>
            <a:endParaRPr lang="en-US" sz="1400" dirty="0">
              <a:solidFill>
                <a:srgbClr val="C00000"/>
              </a:solidFill>
            </a:endParaRPr>
          </a:p>
        </p:txBody>
      </p:sp>
      <p:sp>
        <p:nvSpPr>
          <p:cNvPr id="35" name="Rounded Rectangle 34">
            <a:extLst>
              <a:ext uri="{FF2B5EF4-FFF2-40B4-BE49-F238E27FC236}">
                <a16:creationId xmlns:a16="http://schemas.microsoft.com/office/drawing/2014/main" id="{75862A5C-9E53-B444-9B09-23BF02E22F74}"/>
              </a:ext>
            </a:extLst>
          </p:cNvPr>
          <p:cNvSpPr/>
          <p:nvPr/>
        </p:nvSpPr>
        <p:spPr>
          <a:xfrm>
            <a:off x="7372632" y="4294190"/>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Complex Triggers</a:t>
            </a:r>
            <a:endParaRPr lang="en-US" sz="1400" dirty="0">
              <a:solidFill>
                <a:srgbClr val="C00000"/>
              </a:solidFill>
            </a:endParaRPr>
          </a:p>
        </p:txBody>
      </p:sp>
      <p:sp>
        <p:nvSpPr>
          <p:cNvPr id="30" name="Rectangle 29">
            <a:extLst>
              <a:ext uri="{FF2B5EF4-FFF2-40B4-BE49-F238E27FC236}">
                <a16:creationId xmlns:a16="http://schemas.microsoft.com/office/drawing/2014/main" id="{DB1E28BD-E40B-8E46-BDB9-868B411C5CF0}"/>
              </a:ext>
            </a:extLst>
          </p:cNvPr>
          <p:cNvSpPr/>
          <p:nvPr/>
        </p:nvSpPr>
        <p:spPr>
          <a:xfrm>
            <a:off x="1891168" y="4273303"/>
            <a:ext cx="2192086" cy="305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075" indent="-346075">
              <a:lnSpc>
                <a:spcPct val="90000"/>
              </a:lnSpc>
              <a:spcAft>
                <a:spcPts val="840"/>
              </a:spcAft>
              <a:buFont typeface="+mj-lt"/>
              <a:buAutoNum type="arabicPeriod" startAt="3"/>
            </a:pPr>
            <a:r>
              <a:rPr lang="en-US" sz="2000" dirty="0"/>
              <a:t>Layout Filling</a:t>
            </a:r>
          </a:p>
        </p:txBody>
      </p:sp>
      <p:sp>
        <p:nvSpPr>
          <p:cNvPr id="29" name="Rounded Rectangle 28">
            <a:extLst>
              <a:ext uri="{FF2B5EF4-FFF2-40B4-BE49-F238E27FC236}">
                <a16:creationId xmlns:a16="http://schemas.microsoft.com/office/drawing/2014/main" id="{40A26360-63AC-F74A-B43F-E89666E1F0A5}"/>
              </a:ext>
            </a:extLst>
          </p:cNvPr>
          <p:cNvSpPr/>
          <p:nvPr/>
        </p:nvSpPr>
        <p:spPr>
          <a:xfrm>
            <a:off x="1909478" y="3553692"/>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SAT Attacks</a:t>
            </a:r>
            <a:endParaRPr lang="en-US" sz="1400" dirty="0">
              <a:solidFill>
                <a:srgbClr val="C00000"/>
              </a:solidFill>
            </a:endParaRPr>
          </a:p>
        </p:txBody>
      </p:sp>
      <p:sp>
        <p:nvSpPr>
          <p:cNvPr id="28" name="Rounded Rectangle 27">
            <a:extLst>
              <a:ext uri="{FF2B5EF4-FFF2-40B4-BE49-F238E27FC236}">
                <a16:creationId xmlns:a16="http://schemas.microsoft.com/office/drawing/2014/main" id="{5780CA9C-FA83-0140-A0BB-C1A16F000A8C}"/>
              </a:ext>
            </a:extLst>
          </p:cNvPr>
          <p:cNvSpPr/>
          <p:nvPr/>
        </p:nvSpPr>
        <p:spPr>
          <a:xfrm>
            <a:off x="1909478" y="3918599"/>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Proximity Attacks</a:t>
            </a:r>
            <a:endParaRPr lang="en-US" sz="1400" dirty="0">
              <a:solidFill>
                <a:srgbClr val="C00000"/>
              </a:solidFill>
            </a:endParaRPr>
          </a:p>
        </p:txBody>
      </p:sp>
      <p:sp>
        <p:nvSpPr>
          <p:cNvPr id="32" name="Rounded Rectangle 31">
            <a:extLst>
              <a:ext uri="{FF2B5EF4-FFF2-40B4-BE49-F238E27FC236}">
                <a16:creationId xmlns:a16="http://schemas.microsoft.com/office/drawing/2014/main" id="{C5933C9E-1749-0848-8F2C-DCCA21E95ABD}"/>
              </a:ext>
            </a:extLst>
          </p:cNvPr>
          <p:cNvSpPr/>
          <p:nvPr/>
        </p:nvSpPr>
        <p:spPr>
          <a:xfrm>
            <a:off x="1909478" y="4294190"/>
            <a:ext cx="2748278" cy="30587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Small Trojans</a:t>
            </a:r>
            <a:endParaRPr lang="en-US" sz="1400" dirty="0">
              <a:solidFill>
                <a:srgbClr val="C00000"/>
              </a:solidFill>
            </a:endParaRPr>
          </a:p>
        </p:txBody>
      </p:sp>
      <p:sp>
        <p:nvSpPr>
          <p:cNvPr id="5" name="TextBox 4">
            <a:extLst>
              <a:ext uri="{FF2B5EF4-FFF2-40B4-BE49-F238E27FC236}">
                <a16:creationId xmlns:a16="http://schemas.microsoft.com/office/drawing/2014/main" id="{321DE6C0-7FEA-564E-896C-4C351E7157CF}"/>
              </a:ext>
            </a:extLst>
          </p:cNvPr>
          <p:cNvSpPr txBox="1"/>
          <p:nvPr/>
        </p:nvSpPr>
        <p:spPr>
          <a:xfrm>
            <a:off x="2505409" y="6102097"/>
            <a:ext cx="7028782" cy="646331"/>
          </a:xfrm>
          <a:prstGeom prst="rect">
            <a:avLst/>
          </a:prstGeom>
          <a:solidFill>
            <a:schemeClr val="tx1"/>
          </a:solidFill>
          <a:ln>
            <a:solidFill>
              <a:schemeClr val="bg1"/>
            </a:solidFill>
          </a:ln>
        </p:spPr>
        <p:txBody>
          <a:bodyPr wrap="square" rtlCol="0">
            <a:spAutoFit/>
          </a:bodyPr>
          <a:lstStyle/>
          <a:p>
            <a:pPr algn="ctr"/>
            <a:r>
              <a:rPr lang="en-US" sz="3600" i="1" dirty="0" err="1">
                <a:solidFill>
                  <a:srgbClr val="C00000"/>
                </a:solidFill>
              </a:rPr>
              <a:t>Kerckhoffs’s</a:t>
            </a:r>
            <a:r>
              <a:rPr lang="en-US" sz="3600" i="1" dirty="0">
                <a:solidFill>
                  <a:srgbClr val="C00000"/>
                </a:solidFill>
              </a:rPr>
              <a:t> 2</a:t>
            </a:r>
            <a:r>
              <a:rPr lang="en-US" sz="3600" i="1" baseline="30000" dirty="0">
                <a:solidFill>
                  <a:srgbClr val="C00000"/>
                </a:solidFill>
              </a:rPr>
              <a:t>nd</a:t>
            </a:r>
            <a:r>
              <a:rPr lang="en-US" sz="3600" i="1" dirty="0">
                <a:solidFill>
                  <a:srgbClr val="C00000"/>
                </a:solidFill>
              </a:rPr>
              <a:t> Principle</a:t>
            </a:r>
            <a:endParaRPr lang="en-US" sz="3600" dirty="0">
              <a:solidFill>
                <a:srgbClr val="C00000"/>
              </a:solidFill>
            </a:endParaRPr>
          </a:p>
        </p:txBody>
      </p:sp>
    </p:spTree>
    <p:extLst>
      <p:ext uri="{BB962C8B-B14F-4D97-AF65-F5344CB8AC3E}">
        <p14:creationId xmlns:p14="http://schemas.microsoft.com/office/powerpoint/2010/main" val="86667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500"/>
                                        <p:tgtEl>
                                          <p:spTgt spid="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33"/>
                                        </p:tgtEl>
                                      </p:cBhvr>
                                    </p:animEffect>
                                    <p:set>
                                      <p:cBhvr>
                                        <p:cTn id="33" dur="1" fill="hold">
                                          <p:stCondLst>
                                            <p:cond delay="499"/>
                                          </p:stCondLst>
                                        </p:cTn>
                                        <p:tgtEl>
                                          <p:spTgt spid="33"/>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9"/>
                                        </p:tgtEl>
                                      </p:cBhvr>
                                    </p:animEffect>
                                    <p:set>
                                      <p:cBhvr>
                                        <p:cTn id="36" dur="1" fill="hold">
                                          <p:stCondLst>
                                            <p:cond delay="499"/>
                                          </p:stCondLst>
                                        </p:cTn>
                                        <p:tgtEl>
                                          <p:spTgt spid="29"/>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9" presetClass="exit" presetSubtype="0" fill="hold" grpId="1" nodeType="withEffect">
                                  <p:stCondLst>
                                    <p:cond delay="0"/>
                                  </p:stCondLst>
                                  <p:childTnLst>
                                    <p:animEffect transition="out" filter="dissolv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4">
                                            <p:graphicEl>
                                              <a:dgm id="{8BEE4A54-1AC2-8644-BF17-E8CE52A8378B}"/>
                                            </p:graphicEl>
                                          </p:spTgt>
                                        </p:tgtEl>
                                        <p:attrNameLst>
                                          <p:attrName>style.opacity</p:attrName>
                                        </p:attrNameLst>
                                      </p:cBhvr>
                                      <p:to>
                                        <p:strVal val="0.25"/>
                                      </p:to>
                                    </p:set>
                                    <p:animEffect filter="image" prLst="opacity: 0.25">
                                      <p:cBhvr rctx="IE">
                                        <p:cTn id="47" dur="indefinite"/>
                                        <p:tgtEl>
                                          <p:spTgt spid="4">
                                            <p:graphicEl>
                                              <a:dgm id="{8BEE4A54-1AC2-8644-BF17-E8CE52A8378B}"/>
                                            </p:graphicEl>
                                          </p:spTgt>
                                        </p:tgtEl>
                                      </p:cBhvr>
                                    </p:animEffect>
                                  </p:childTnLst>
                                </p:cTn>
                              </p:par>
                              <p:par>
                                <p:cTn id="48" presetID="9" presetClass="emph" presetSubtype="0" grpId="0" nodeType="withEffect">
                                  <p:stCondLst>
                                    <p:cond delay="0"/>
                                  </p:stCondLst>
                                  <p:childTnLst>
                                    <p:set>
                                      <p:cBhvr>
                                        <p:cTn id="49" dur="indefinite"/>
                                        <p:tgtEl>
                                          <p:spTgt spid="14"/>
                                        </p:tgtEl>
                                        <p:attrNameLst>
                                          <p:attrName>style.opacity</p:attrName>
                                        </p:attrNameLst>
                                      </p:cBhvr>
                                      <p:to>
                                        <p:strVal val="0.25"/>
                                      </p:to>
                                    </p:set>
                                    <p:animEffect filter="image" prLst="opacity: 0.25">
                                      <p:cBhvr rctx="IE">
                                        <p:cTn id="50" dur="indefinite"/>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25"/>
                                        </p:tgtEl>
                                        <p:attrNameLst>
                                          <p:attrName>style.opacity</p:attrName>
                                        </p:attrNameLst>
                                      </p:cBhvr>
                                      <p:to>
                                        <p:strVal val="0.5"/>
                                      </p:to>
                                    </p:set>
                                    <p:animEffect filter="image" prLst="opacity: 0.5">
                                      <p:cBhvr rctx="IE">
                                        <p:cTn id="55" dur="indefinite"/>
                                        <p:tgtEl>
                                          <p:spTgt spid="2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dissolv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4" grpId="0"/>
      <p:bldP spid="33" grpId="0" animBg="1"/>
      <p:bldP spid="33" grpId="1" animBg="1"/>
      <p:bldP spid="25" grpId="1"/>
      <p:bldP spid="34" grpId="0" animBg="1"/>
      <p:bldP spid="34" grpId="1" animBg="1"/>
      <p:bldP spid="35" grpId="0" animBg="1"/>
      <p:bldP spid="35" grpId="1" animBg="1"/>
      <p:bldP spid="29" grpId="0" animBg="1"/>
      <p:bldP spid="29" grpId="1" animBg="1"/>
      <p:bldP spid="28" grpId="0" animBg="1"/>
      <p:bldP spid="28" grpId="1" animBg="1"/>
      <p:bldP spid="32" grpId="0" animBg="1"/>
      <p:bldP spid="32" grpId="1"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0E5-345D-214C-A72E-7ADEE3D9CA74}"/>
              </a:ext>
            </a:extLst>
          </p:cNvPr>
          <p:cNvSpPr>
            <a:spLocks noGrp="1"/>
          </p:cNvSpPr>
          <p:nvPr>
            <p:ph type="title"/>
          </p:nvPr>
        </p:nvSpPr>
        <p:spPr/>
        <p:txBody>
          <a:bodyPr/>
          <a:lstStyle/>
          <a:p>
            <a:r>
              <a:rPr lang="en-US" dirty="0"/>
              <a:t>Problem</a:t>
            </a:r>
          </a:p>
        </p:txBody>
      </p:sp>
      <p:sp>
        <p:nvSpPr>
          <p:cNvPr id="4" name="Rounded Rectangular Callout 3">
            <a:extLst>
              <a:ext uri="{FF2B5EF4-FFF2-40B4-BE49-F238E27FC236}">
                <a16:creationId xmlns:a16="http://schemas.microsoft.com/office/drawing/2014/main" id="{C1B79DCF-4F9B-AB41-8587-5089D144CC43}"/>
              </a:ext>
            </a:extLst>
          </p:cNvPr>
          <p:cNvSpPr/>
          <p:nvPr/>
        </p:nvSpPr>
        <p:spPr>
          <a:xfrm>
            <a:off x="680321" y="2250865"/>
            <a:ext cx="9442412" cy="235626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800" dirty="0"/>
              <a:t>Should we care about the threat of hardware Trojans?</a:t>
            </a:r>
          </a:p>
          <a:p>
            <a:pPr marL="342900" indent="-342900">
              <a:buAutoNum type="arabicPeriod"/>
            </a:pPr>
            <a:endParaRPr lang="en-US" sz="2800" dirty="0"/>
          </a:p>
          <a:p>
            <a:pPr marL="342900" indent="-342900">
              <a:buAutoNum type="arabicPeriod"/>
            </a:pPr>
            <a:r>
              <a:rPr lang="en-US" sz="2800" dirty="0"/>
              <a:t>Why are current preventative</a:t>
            </a:r>
            <a:r>
              <a:rPr lang="en-US" sz="2800" i="1" dirty="0"/>
              <a:t> </a:t>
            </a:r>
            <a:r>
              <a:rPr lang="en-US" sz="2800" dirty="0"/>
              <a:t>defenses ineffective?</a:t>
            </a:r>
          </a:p>
          <a:p>
            <a:pPr algn="ctr"/>
            <a:endParaRPr lang="en-US" dirty="0"/>
          </a:p>
        </p:txBody>
      </p:sp>
      <p:pic>
        <p:nvPicPr>
          <p:cNvPr id="5" name="Graphic 4" descr="Programmer">
            <a:extLst>
              <a:ext uri="{FF2B5EF4-FFF2-40B4-BE49-F238E27FC236}">
                <a16:creationId xmlns:a16="http://schemas.microsoft.com/office/drawing/2014/main" id="{950FB7A8-58B3-8444-99AE-E21412BD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7258" y="4792399"/>
            <a:ext cx="1829763" cy="1829763"/>
          </a:xfrm>
          <a:prstGeom prst="rect">
            <a:avLst/>
          </a:prstGeom>
        </p:spPr>
      </p:pic>
      <p:sp>
        <p:nvSpPr>
          <p:cNvPr id="6" name="Slide Number Placeholder 5">
            <a:extLst>
              <a:ext uri="{FF2B5EF4-FFF2-40B4-BE49-F238E27FC236}">
                <a16:creationId xmlns:a16="http://schemas.microsoft.com/office/drawing/2014/main" id="{36A93B97-0E55-9F42-BCE1-52EFB4EDCE97}"/>
              </a:ext>
            </a:extLst>
          </p:cNvPr>
          <p:cNvSpPr>
            <a:spLocks noGrp="1"/>
          </p:cNvSpPr>
          <p:nvPr>
            <p:ph type="sldNum" sz="quarter" idx="12"/>
          </p:nvPr>
        </p:nvSpPr>
        <p:spPr/>
        <p:txBody>
          <a:bodyPr/>
          <a:lstStyle/>
          <a:p>
            <a:fld id="{8F4D8E95-F5EC-E74B-8D28-161092B5979D}" type="slidenum">
              <a:rPr lang="en-US" smtClean="0"/>
              <a:t>8</a:t>
            </a:fld>
            <a:endParaRPr lang="en-US"/>
          </a:p>
        </p:txBody>
      </p:sp>
    </p:spTree>
    <p:extLst>
      <p:ext uri="{BB962C8B-B14F-4D97-AF65-F5344CB8AC3E}">
        <p14:creationId xmlns:p14="http://schemas.microsoft.com/office/powerpoint/2010/main" val="5777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4402-16B5-B240-A24B-2D08AC14DC95}"/>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D007A5CC-0771-2F41-A063-3E0B542125E5}"/>
              </a:ext>
            </a:extLst>
          </p:cNvPr>
          <p:cNvSpPr>
            <a:spLocks noGrp="1"/>
          </p:cNvSpPr>
          <p:nvPr>
            <p:ph idx="1"/>
          </p:nvPr>
        </p:nvSpPr>
        <p:spPr/>
        <p:txBody>
          <a:bodyPr/>
          <a:lstStyle/>
          <a:p>
            <a:r>
              <a:rPr lang="en-US" dirty="0"/>
              <a:t>We NEED insight!</a:t>
            </a:r>
          </a:p>
          <a:p>
            <a:pPr lvl="1"/>
            <a:r>
              <a:rPr lang="en-US" dirty="0"/>
              <a:t>What makes a circuit </a:t>
            </a:r>
            <a:r>
              <a:rPr lang="en-US" b="1" i="1" u="sng" dirty="0"/>
              <a:t>layout</a:t>
            </a:r>
            <a:r>
              <a:rPr lang="en-US" dirty="0"/>
              <a:t> amenable to attack?</a:t>
            </a:r>
          </a:p>
          <a:p>
            <a:pPr lvl="1"/>
            <a:r>
              <a:rPr lang="en-US" dirty="0"/>
              <a:t>Why are </a:t>
            </a:r>
            <a:r>
              <a:rPr lang="en-US" b="1" i="1" u="sng" dirty="0"/>
              <a:t>preventative</a:t>
            </a:r>
            <a:r>
              <a:rPr lang="en-US" dirty="0"/>
              <a:t> defenses inadequate?</a:t>
            </a:r>
          </a:p>
          <a:p>
            <a:pPr marL="457200" lvl="1" indent="0">
              <a:buNone/>
            </a:pPr>
            <a:endParaRPr lang="en-US" dirty="0"/>
          </a:p>
          <a:p>
            <a:pPr marL="457200" lvl="1" indent="0">
              <a:buNone/>
            </a:pPr>
            <a:endParaRPr lang="en-US" dirty="0"/>
          </a:p>
          <a:p>
            <a:pPr marL="457200" lvl="1" indent="0">
              <a:buNone/>
            </a:pPr>
            <a:endParaRPr lang="en-US" dirty="0"/>
          </a:p>
          <a:p>
            <a:r>
              <a:rPr lang="en-US" i="1" dirty="0">
                <a:solidFill>
                  <a:srgbClr val="FFC000"/>
                </a:solidFill>
              </a:rPr>
              <a:t>How are IC layouts constructed?</a:t>
            </a:r>
          </a:p>
          <a:p>
            <a:r>
              <a:rPr lang="en-US" i="1" dirty="0">
                <a:solidFill>
                  <a:srgbClr val="FFC000"/>
                </a:solidFill>
              </a:rPr>
              <a:t>How does one insert a Trojan into a layout?</a:t>
            </a:r>
            <a:endParaRPr lang="en-US" dirty="0"/>
          </a:p>
          <a:p>
            <a:pPr marL="457200" lvl="1" indent="0">
              <a:buNone/>
            </a:pPr>
            <a:endParaRPr lang="en-US" dirty="0"/>
          </a:p>
          <a:p>
            <a:pPr marL="457200" lvl="1" indent="0">
              <a:buNone/>
            </a:pPr>
            <a:endParaRPr lang="en-US" dirty="0"/>
          </a:p>
          <a:p>
            <a:endParaRPr lang="en-US" dirty="0"/>
          </a:p>
          <a:p>
            <a:endParaRPr lang="en-US" dirty="0"/>
          </a:p>
        </p:txBody>
      </p:sp>
      <p:sp>
        <p:nvSpPr>
          <p:cNvPr id="5" name="TextBox 4">
            <a:extLst>
              <a:ext uri="{FF2B5EF4-FFF2-40B4-BE49-F238E27FC236}">
                <a16:creationId xmlns:a16="http://schemas.microsoft.com/office/drawing/2014/main" id="{5BF1C974-4B18-B049-A836-8CB5103DCEA9}"/>
              </a:ext>
            </a:extLst>
          </p:cNvPr>
          <p:cNvSpPr txBox="1"/>
          <p:nvPr/>
        </p:nvSpPr>
        <p:spPr>
          <a:xfrm>
            <a:off x="1521139" y="3624803"/>
            <a:ext cx="5754925" cy="723275"/>
          </a:xfrm>
          <a:prstGeom prst="rect">
            <a:avLst/>
          </a:prstGeom>
          <a:solidFill>
            <a:schemeClr val="tx1"/>
          </a:solidFill>
        </p:spPr>
        <p:txBody>
          <a:bodyPr wrap="square" rtlCol="0">
            <a:spAutoFit/>
          </a:bodyPr>
          <a:lstStyle/>
          <a:p>
            <a:pPr algn="ctr"/>
            <a:r>
              <a:rPr lang="en-US" sz="4100" b="1" dirty="0">
                <a:solidFill>
                  <a:schemeClr val="accent1"/>
                </a:solidFill>
              </a:rPr>
              <a:t>ICAS: IC Attack Surface</a:t>
            </a:r>
          </a:p>
        </p:txBody>
      </p:sp>
      <p:grpSp>
        <p:nvGrpSpPr>
          <p:cNvPr id="10" name="Group 9">
            <a:extLst>
              <a:ext uri="{FF2B5EF4-FFF2-40B4-BE49-F238E27FC236}">
                <a16:creationId xmlns:a16="http://schemas.microsoft.com/office/drawing/2014/main" id="{CCF0CE54-C8D7-8346-A55A-D5830226DEE9}"/>
              </a:ext>
            </a:extLst>
          </p:cNvPr>
          <p:cNvGrpSpPr/>
          <p:nvPr/>
        </p:nvGrpSpPr>
        <p:grpSpPr>
          <a:xfrm>
            <a:off x="7903909" y="2630356"/>
            <a:ext cx="3607770" cy="3474416"/>
            <a:chOff x="7449084" y="3442756"/>
            <a:chExt cx="3251200" cy="3251200"/>
          </a:xfrm>
        </p:grpSpPr>
        <p:pic>
          <p:nvPicPr>
            <p:cNvPr id="6" name="Picture 5">
              <a:extLst>
                <a:ext uri="{FF2B5EF4-FFF2-40B4-BE49-F238E27FC236}">
                  <a16:creationId xmlns:a16="http://schemas.microsoft.com/office/drawing/2014/main" id="{7BD61442-9F91-7F48-87FA-F0AD862EB606}"/>
                </a:ext>
              </a:extLst>
            </p:cNvPr>
            <p:cNvPicPr>
              <a:picLocks noChangeAspect="1"/>
            </p:cNvPicPr>
            <p:nvPr/>
          </p:nvPicPr>
          <p:blipFill>
            <a:blip r:embed="rId3"/>
            <a:stretch>
              <a:fillRect/>
            </a:stretch>
          </p:blipFill>
          <p:spPr>
            <a:xfrm>
              <a:off x="7449084" y="3442756"/>
              <a:ext cx="3251200" cy="3251200"/>
            </a:xfrm>
            <a:prstGeom prst="rect">
              <a:avLst/>
            </a:prstGeom>
          </p:spPr>
        </p:pic>
        <p:pic>
          <p:nvPicPr>
            <p:cNvPr id="7" name="Picture 6">
              <a:extLst>
                <a:ext uri="{FF2B5EF4-FFF2-40B4-BE49-F238E27FC236}">
                  <a16:creationId xmlns:a16="http://schemas.microsoft.com/office/drawing/2014/main" id="{1D74E688-0EC9-7547-ADFE-ABE35ACD74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93343" y="4136920"/>
              <a:ext cx="1825595" cy="1825595"/>
            </a:xfrm>
            <a:prstGeom prst="rect">
              <a:avLst/>
            </a:prstGeom>
            <a:ln>
              <a:solidFill>
                <a:schemeClr val="tx1">
                  <a:lumMod val="95000"/>
                  <a:lumOff val="5000"/>
                </a:schemeClr>
              </a:solidFill>
            </a:ln>
          </p:spPr>
        </p:pic>
        <p:pic>
          <p:nvPicPr>
            <p:cNvPr id="8" name="Picture 7" descr="A picture containing drawing&#10;&#10;Description automatically generated">
              <a:extLst>
                <a:ext uri="{FF2B5EF4-FFF2-40B4-BE49-F238E27FC236}">
                  <a16:creationId xmlns:a16="http://schemas.microsoft.com/office/drawing/2014/main" id="{DD3E1614-4953-D14A-A89B-26AF435589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82860" y="5264982"/>
              <a:ext cx="327742" cy="268542"/>
            </a:xfrm>
            <a:prstGeom prst="rect">
              <a:avLst/>
            </a:prstGeom>
          </p:spPr>
        </p:pic>
        <p:pic>
          <p:nvPicPr>
            <p:cNvPr id="9" name="Picture 8">
              <a:extLst>
                <a:ext uri="{FF2B5EF4-FFF2-40B4-BE49-F238E27FC236}">
                  <a16:creationId xmlns:a16="http://schemas.microsoft.com/office/drawing/2014/main" id="{293561F5-CB40-0849-9386-D70F095E4F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flipV="1">
              <a:off x="7697669" y="4946970"/>
              <a:ext cx="1408471" cy="1408471"/>
            </a:xfrm>
            <a:prstGeom prst="rect">
              <a:avLst/>
            </a:prstGeom>
          </p:spPr>
        </p:pic>
      </p:grpSp>
      <p:sp>
        <p:nvSpPr>
          <p:cNvPr id="4" name="Slide Number Placeholder 3">
            <a:extLst>
              <a:ext uri="{FF2B5EF4-FFF2-40B4-BE49-F238E27FC236}">
                <a16:creationId xmlns:a16="http://schemas.microsoft.com/office/drawing/2014/main" id="{6DF687DE-8759-9244-929E-469FAF56B02D}"/>
              </a:ext>
            </a:extLst>
          </p:cNvPr>
          <p:cNvSpPr>
            <a:spLocks noGrp="1"/>
          </p:cNvSpPr>
          <p:nvPr>
            <p:ph type="sldNum" sz="quarter" idx="12"/>
          </p:nvPr>
        </p:nvSpPr>
        <p:spPr/>
        <p:txBody>
          <a:bodyPr/>
          <a:lstStyle/>
          <a:p>
            <a:fld id="{8F4D8E95-F5EC-E74B-8D28-161092B5979D}" type="slidenum">
              <a:rPr lang="en-US" smtClean="0"/>
              <a:t>9</a:t>
            </a:fld>
            <a:endParaRPr lang="en-US"/>
          </a:p>
        </p:txBody>
      </p:sp>
    </p:spTree>
    <p:extLst>
      <p:ext uri="{BB962C8B-B14F-4D97-AF65-F5344CB8AC3E}">
        <p14:creationId xmlns:p14="http://schemas.microsoft.com/office/powerpoint/2010/main" val="553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Berl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{B302D72B-85A2-6240-A6AB-405CC704FA4A}tf10001057</Template>
  <TotalTime>16848</TotalTime>
  <Words>1250</Words>
  <Application>Microsoft Macintosh PowerPoint</Application>
  <PresentationFormat>Widescreen</PresentationFormat>
  <Paragraphs>380</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Trebuchet MS</vt:lpstr>
      <vt:lpstr>Berlin</vt:lpstr>
      <vt:lpstr>ICAS: Integrated Circuit Attack Surface  an Extensible Framework for Estimating the Susceptibility of IC Layouts to Additive Trojans  Timothy Trippel1, Kang G. Shin1, Kevin B. Bush2, &amp; Matthew Hicks3</vt:lpstr>
      <vt:lpstr>Hardware is the Foundation!</vt:lpstr>
      <vt:lpstr>State of Systems Security</vt:lpstr>
      <vt:lpstr>Hardware Development Process</vt:lpstr>
      <vt:lpstr>Outsourcing Reduces Trust</vt:lpstr>
      <vt:lpstr>Hardware Flaws</vt:lpstr>
      <vt:lpstr>Untrusted Foundry Defenses</vt:lpstr>
      <vt:lpstr>Problem</vt:lpstr>
      <vt:lpstr>Solution</vt:lpstr>
      <vt:lpstr>Integrated Circuit Construction</vt:lpstr>
      <vt:lpstr>How are Hardware Trojans Inserted?</vt:lpstr>
      <vt:lpstr>ICAS: Integrated Circuit Attack Surface</vt:lpstr>
      <vt:lpstr>ICAS Metrics</vt:lpstr>
      <vt:lpstr>Justification for Metrics</vt:lpstr>
      <vt:lpstr>Evaluation</vt:lpstr>
      <vt:lpstr>Preventive Layout-Level Defenses</vt:lpstr>
      <vt:lpstr>Attack Surface with Undirected Defense</vt:lpstr>
      <vt:lpstr>Attack Surface with Directed Defense</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Trippel</dc:creator>
  <cp:lastModifiedBy>Tim Trippel</cp:lastModifiedBy>
  <cp:revision>403</cp:revision>
  <dcterms:created xsi:type="dcterms:W3CDTF">2020-01-28T15:25:47Z</dcterms:created>
  <dcterms:modified xsi:type="dcterms:W3CDTF">2020-05-08T02:11:02Z</dcterms:modified>
</cp:coreProperties>
</file>